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</p:sldMasterIdLst>
  <p:notesMasterIdLst>
    <p:notesMasterId r:id="rId35"/>
  </p:notesMasterIdLst>
  <p:handoutMasterIdLst>
    <p:handoutMasterId r:id="rId36"/>
  </p:handoutMasterIdLst>
  <p:sldIdLst>
    <p:sldId id="321" r:id="rId6"/>
    <p:sldId id="317" r:id="rId7"/>
    <p:sldId id="319" r:id="rId8"/>
    <p:sldId id="330" r:id="rId9"/>
    <p:sldId id="331" r:id="rId10"/>
    <p:sldId id="320" r:id="rId11"/>
    <p:sldId id="306" r:id="rId12"/>
    <p:sldId id="314" r:id="rId13"/>
    <p:sldId id="322" r:id="rId14"/>
    <p:sldId id="324" r:id="rId15"/>
    <p:sldId id="307" r:id="rId16"/>
    <p:sldId id="308" r:id="rId17"/>
    <p:sldId id="313" r:id="rId18"/>
    <p:sldId id="337" r:id="rId19"/>
    <p:sldId id="332" r:id="rId20"/>
    <p:sldId id="325" r:id="rId21"/>
    <p:sldId id="326" r:id="rId22"/>
    <p:sldId id="327" r:id="rId23"/>
    <p:sldId id="328" r:id="rId24"/>
    <p:sldId id="333" r:id="rId25"/>
    <p:sldId id="334" r:id="rId26"/>
    <p:sldId id="335" r:id="rId27"/>
    <p:sldId id="339" r:id="rId28"/>
    <p:sldId id="329" r:id="rId29"/>
    <p:sldId id="338" r:id="rId30"/>
    <p:sldId id="340" r:id="rId31"/>
    <p:sldId id="336" r:id="rId32"/>
    <p:sldId id="315" r:id="rId33"/>
    <p:sldId id="323" r:id="rId3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5AD"/>
    <a:srgbClr val="094183"/>
    <a:srgbClr val="F2F2F1"/>
    <a:srgbClr val="E4E5E3"/>
    <a:srgbClr val="32AF7F"/>
    <a:srgbClr val="7FC077"/>
    <a:srgbClr val="0094A0"/>
    <a:srgbClr val="00B6E0"/>
    <a:srgbClr val="8FE3BF"/>
    <a:srgbClr val="103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61307-9ECD-68F1-5B71-2A9C60709FC8}" v="208" dt="2021-10-20T09:02:34.498"/>
    <p1510:client id="{4051938C-15DA-401E-71AF-9B704A35CA63}" v="2251" dt="2021-10-20T09:39:05.045"/>
    <p1510:client id="{43ACBE07-7484-C27C-1FB2-80B0111D303C}" v="78" dt="2021-10-20T07:37:52.009"/>
    <p1510:client id="{7BED299D-4186-477B-BE5E-04A43ECA79E2}" v="11" dt="2021-10-20T06:34:31.121"/>
    <p1510:client id="{7CEA4F9D-1E70-FCAD-B431-91F0D9F7FCBC}" v="755" dt="2021-10-20T09:35:04.913"/>
    <p1510:client id="{7E1B918B-9913-6C38-D9BA-5B9423F8C3AC}" v="1898" dt="2021-10-20T07:25:44.831"/>
    <p1510:client id="{A9A86897-9307-8673-9940-A1C46685C565}" v="1" dt="2021-10-20T05:44:35.803"/>
    <p1510:client id="{B2A2906C-3E17-4441-92F1-B3BDDF431504}" v="1460" dt="2021-10-20T09:37:50.450"/>
    <p1510:client id="{CEFD9B48-F2DE-8A34-0285-12F2541DCFEF}" v="325" dt="2021-10-20T08:49:59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9DE9EF-F264-4C1C-ABD4-8238C64070EC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A4B9B2BB-CC1E-4065-800D-2B1CDF0812C9}">
      <dgm:prSet phldrT="[Text]"/>
      <dgm:spPr/>
      <dgm:t>
        <a:bodyPr/>
        <a:lstStyle/>
        <a:p>
          <a:r>
            <a:rPr lang="en-IN"/>
            <a:t>Dataset</a:t>
          </a:r>
        </a:p>
      </dgm:t>
    </dgm:pt>
    <dgm:pt modelId="{7EB42BBB-E28F-40E8-9170-A35CF017DECB}" type="parTrans" cxnId="{A318EF2B-3911-4CBE-B2FE-203B12D6A425}">
      <dgm:prSet/>
      <dgm:spPr/>
      <dgm:t>
        <a:bodyPr/>
        <a:lstStyle/>
        <a:p>
          <a:endParaRPr lang="en-IN"/>
        </a:p>
      </dgm:t>
    </dgm:pt>
    <dgm:pt modelId="{02E265DD-B0EB-400A-A5AC-FB1F276335E0}" type="sibTrans" cxnId="{A318EF2B-3911-4CBE-B2FE-203B12D6A425}">
      <dgm:prSet/>
      <dgm:spPr/>
      <dgm:t>
        <a:bodyPr/>
        <a:lstStyle/>
        <a:p>
          <a:endParaRPr lang="en-IN"/>
        </a:p>
      </dgm:t>
    </dgm:pt>
    <dgm:pt modelId="{39608501-8622-47F7-9814-A8484D93BE46}">
      <dgm:prSet phldrT="[Text]"/>
      <dgm:spPr/>
      <dgm:t>
        <a:bodyPr/>
        <a:lstStyle/>
        <a:p>
          <a:r>
            <a:rPr lang="en-IN"/>
            <a:t>Pre-Processing of data </a:t>
          </a:r>
        </a:p>
      </dgm:t>
    </dgm:pt>
    <dgm:pt modelId="{F00E03EF-F568-4F95-B063-78E600B9E036}" type="parTrans" cxnId="{52A31AE7-B57F-4E42-A546-A18433A0B5E6}">
      <dgm:prSet/>
      <dgm:spPr/>
      <dgm:t>
        <a:bodyPr/>
        <a:lstStyle/>
        <a:p>
          <a:endParaRPr lang="en-IN"/>
        </a:p>
      </dgm:t>
    </dgm:pt>
    <dgm:pt modelId="{8A20E69F-E74C-46DC-B46B-93EF968D5387}" type="sibTrans" cxnId="{52A31AE7-B57F-4E42-A546-A18433A0B5E6}">
      <dgm:prSet/>
      <dgm:spPr/>
      <dgm:t>
        <a:bodyPr/>
        <a:lstStyle/>
        <a:p>
          <a:endParaRPr lang="en-IN"/>
        </a:p>
      </dgm:t>
    </dgm:pt>
    <dgm:pt modelId="{7CEBB641-2D1C-43F5-870C-8E51C606FF24}">
      <dgm:prSet phldrT="[Text]"/>
      <dgm:spPr/>
      <dgm:t>
        <a:bodyPr/>
        <a:lstStyle/>
        <a:p>
          <a:r>
            <a:rPr lang="en-IN"/>
            <a:t>Build Topic Modelling using LDA</a:t>
          </a:r>
        </a:p>
      </dgm:t>
    </dgm:pt>
    <dgm:pt modelId="{B0BD6990-D761-42DC-9CB3-D509FC8D4BB3}" type="parTrans" cxnId="{8B460D99-A793-451C-A995-C6EDB871E83D}">
      <dgm:prSet/>
      <dgm:spPr/>
      <dgm:t>
        <a:bodyPr/>
        <a:lstStyle/>
        <a:p>
          <a:endParaRPr lang="en-IN"/>
        </a:p>
      </dgm:t>
    </dgm:pt>
    <dgm:pt modelId="{F9EDE947-301C-4D74-B050-8B9B9CC9F341}" type="sibTrans" cxnId="{8B460D99-A793-451C-A995-C6EDB871E83D}">
      <dgm:prSet/>
      <dgm:spPr/>
      <dgm:t>
        <a:bodyPr/>
        <a:lstStyle/>
        <a:p>
          <a:endParaRPr lang="en-IN"/>
        </a:p>
      </dgm:t>
    </dgm:pt>
    <dgm:pt modelId="{A40753DB-5BA5-485C-B9E4-171D5D250E17}">
      <dgm:prSet phldrT="[Text]"/>
      <dgm:spPr/>
      <dgm:t>
        <a:bodyPr/>
        <a:lstStyle/>
        <a:p>
          <a:r>
            <a:rPr lang="en-IN"/>
            <a:t>Computing Coherence Score</a:t>
          </a:r>
        </a:p>
      </dgm:t>
    </dgm:pt>
    <dgm:pt modelId="{A360BA1F-D064-4BF8-9BAB-E991B9213546}" type="parTrans" cxnId="{FC7BF744-9DF9-45CF-AFF3-7A9645EA145E}">
      <dgm:prSet/>
      <dgm:spPr/>
      <dgm:t>
        <a:bodyPr/>
        <a:lstStyle/>
        <a:p>
          <a:endParaRPr lang="en-IN"/>
        </a:p>
      </dgm:t>
    </dgm:pt>
    <dgm:pt modelId="{B73A083B-BA49-4658-B34D-600B36275001}" type="sibTrans" cxnId="{FC7BF744-9DF9-45CF-AFF3-7A9645EA145E}">
      <dgm:prSet/>
      <dgm:spPr/>
      <dgm:t>
        <a:bodyPr/>
        <a:lstStyle/>
        <a:p>
          <a:endParaRPr lang="en-IN"/>
        </a:p>
      </dgm:t>
    </dgm:pt>
    <dgm:pt modelId="{77D2DF11-B82E-4731-9616-29CDD372AC5E}">
      <dgm:prSet phldrT="[Text]"/>
      <dgm:spPr/>
      <dgm:t>
        <a:bodyPr/>
        <a:lstStyle/>
        <a:p>
          <a:r>
            <a:rPr lang="en-IN"/>
            <a:t>Visualization of Results</a:t>
          </a:r>
        </a:p>
      </dgm:t>
    </dgm:pt>
    <dgm:pt modelId="{E122E0D2-5620-437D-80E7-04F174D28CC7}" type="parTrans" cxnId="{B2C92240-8480-48AA-94FB-D672E862A740}">
      <dgm:prSet/>
      <dgm:spPr/>
      <dgm:t>
        <a:bodyPr/>
        <a:lstStyle/>
        <a:p>
          <a:endParaRPr lang="en-IN"/>
        </a:p>
      </dgm:t>
    </dgm:pt>
    <dgm:pt modelId="{D5FE591A-3DB3-41F7-8422-E387DCD6DDE0}" type="sibTrans" cxnId="{B2C92240-8480-48AA-94FB-D672E862A740}">
      <dgm:prSet/>
      <dgm:spPr/>
      <dgm:t>
        <a:bodyPr/>
        <a:lstStyle/>
        <a:p>
          <a:endParaRPr lang="en-IN"/>
        </a:p>
      </dgm:t>
    </dgm:pt>
    <dgm:pt modelId="{5E93CEF1-C517-414C-B8E7-5CA3C37D5B67}" type="pres">
      <dgm:prSet presAssocID="{839DE9EF-F264-4C1C-ABD4-8238C64070EC}" presName="Name0" presStyleCnt="0">
        <dgm:presLayoutVars>
          <dgm:dir/>
          <dgm:animLvl val="lvl"/>
          <dgm:resizeHandles val="exact"/>
        </dgm:presLayoutVars>
      </dgm:prSet>
      <dgm:spPr/>
    </dgm:pt>
    <dgm:pt modelId="{DE381DE1-F7CF-4FC8-8B83-910B1B915D95}" type="pres">
      <dgm:prSet presAssocID="{A4B9B2BB-CC1E-4065-800D-2B1CDF0812C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744E090-65ED-4C87-9BB8-24A3BFE0EAC0}" type="pres">
      <dgm:prSet presAssocID="{02E265DD-B0EB-400A-A5AC-FB1F276335E0}" presName="parTxOnlySpace" presStyleCnt="0"/>
      <dgm:spPr/>
    </dgm:pt>
    <dgm:pt modelId="{0DA00F1D-940F-4C8E-8477-7BEBE41BE645}" type="pres">
      <dgm:prSet presAssocID="{39608501-8622-47F7-9814-A8484D93BE46}" presName="parTxOnly" presStyleLbl="node1" presStyleIdx="1" presStyleCnt="5" custLinFactNeighborX="14774">
        <dgm:presLayoutVars>
          <dgm:chMax val="0"/>
          <dgm:chPref val="0"/>
          <dgm:bulletEnabled val="1"/>
        </dgm:presLayoutVars>
      </dgm:prSet>
      <dgm:spPr/>
    </dgm:pt>
    <dgm:pt modelId="{74D924C8-DEEF-4595-8A71-EA5932584D61}" type="pres">
      <dgm:prSet presAssocID="{8A20E69F-E74C-46DC-B46B-93EF968D5387}" presName="parTxOnlySpace" presStyleCnt="0"/>
      <dgm:spPr/>
    </dgm:pt>
    <dgm:pt modelId="{DCDED694-F0A0-4295-9598-EF6DC13814DF}" type="pres">
      <dgm:prSet presAssocID="{7CEBB641-2D1C-43F5-870C-8E51C606FF2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BEDB5F-897E-4B24-B79B-CB48D7C257BE}" type="pres">
      <dgm:prSet presAssocID="{F9EDE947-301C-4D74-B050-8B9B9CC9F341}" presName="parTxOnlySpace" presStyleCnt="0"/>
      <dgm:spPr/>
    </dgm:pt>
    <dgm:pt modelId="{0389916D-58A7-4E00-BF4D-E629DA88E660}" type="pres">
      <dgm:prSet presAssocID="{A40753DB-5BA5-485C-B9E4-171D5D250E17}" presName="parTxOnly" presStyleLbl="node1" presStyleIdx="3" presStyleCnt="5" custLinFactNeighborY="-3090">
        <dgm:presLayoutVars>
          <dgm:chMax val="0"/>
          <dgm:chPref val="0"/>
          <dgm:bulletEnabled val="1"/>
        </dgm:presLayoutVars>
      </dgm:prSet>
      <dgm:spPr/>
    </dgm:pt>
    <dgm:pt modelId="{E4CC26D2-C4D8-4981-8AC9-C4BE541B1E03}" type="pres">
      <dgm:prSet presAssocID="{B73A083B-BA49-4658-B34D-600B36275001}" presName="parTxOnlySpace" presStyleCnt="0"/>
      <dgm:spPr/>
    </dgm:pt>
    <dgm:pt modelId="{C2DA3A8C-70A8-4AE2-B001-9073AD5BD691}" type="pres">
      <dgm:prSet presAssocID="{77D2DF11-B82E-4731-9616-29CDD372AC5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318EF2B-3911-4CBE-B2FE-203B12D6A425}" srcId="{839DE9EF-F264-4C1C-ABD4-8238C64070EC}" destId="{A4B9B2BB-CC1E-4065-800D-2B1CDF0812C9}" srcOrd="0" destOrd="0" parTransId="{7EB42BBB-E28F-40E8-9170-A35CF017DECB}" sibTransId="{02E265DD-B0EB-400A-A5AC-FB1F276335E0}"/>
    <dgm:cxn modelId="{B2C92240-8480-48AA-94FB-D672E862A740}" srcId="{839DE9EF-F264-4C1C-ABD4-8238C64070EC}" destId="{77D2DF11-B82E-4731-9616-29CDD372AC5E}" srcOrd="4" destOrd="0" parTransId="{E122E0D2-5620-437D-80E7-04F174D28CC7}" sibTransId="{D5FE591A-3DB3-41F7-8422-E387DCD6DDE0}"/>
    <dgm:cxn modelId="{FC7BF744-9DF9-45CF-AFF3-7A9645EA145E}" srcId="{839DE9EF-F264-4C1C-ABD4-8238C64070EC}" destId="{A40753DB-5BA5-485C-B9E4-171D5D250E17}" srcOrd="3" destOrd="0" parTransId="{A360BA1F-D064-4BF8-9BAB-E991B9213546}" sibTransId="{B73A083B-BA49-4658-B34D-600B36275001}"/>
    <dgm:cxn modelId="{5D781F66-E15C-42E4-8200-AABAFEFC47C7}" type="presOf" srcId="{839DE9EF-F264-4C1C-ABD4-8238C64070EC}" destId="{5E93CEF1-C517-414C-B8E7-5CA3C37D5B67}" srcOrd="0" destOrd="0" presId="urn:microsoft.com/office/officeart/2005/8/layout/chevron1"/>
    <dgm:cxn modelId="{061C0067-3903-4842-943B-16D5338C93A2}" type="presOf" srcId="{A40753DB-5BA5-485C-B9E4-171D5D250E17}" destId="{0389916D-58A7-4E00-BF4D-E629DA88E660}" srcOrd="0" destOrd="0" presId="urn:microsoft.com/office/officeart/2005/8/layout/chevron1"/>
    <dgm:cxn modelId="{8B460D99-A793-451C-A995-C6EDB871E83D}" srcId="{839DE9EF-F264-4C1C-ABD4-8238C64070EC}" destId="{7CEBB641-2D1C-43F5-870C-8E51C606FF24}" srcOrd="2" destOrd="0" parTransId="{B0BD6990-D761-42DC-9CB3-D509FC8D4BB3}" sibTransId="{F9EDE947-301C-4D74-B050-8B9B9CC9F341}"/>
    <dgm:cxn modelId="{F551C9C8-D0DC-4C15-B262-C170E77F047B}" type="presOf" srcId="{77D2DF11-B82E-4731-9616-29CDD372AC5E}" destId="{C2DA3A8C-70A8-4AE2-B001-9073AD5BD691}" srcOrd="0" destOrd="0" presId="urn:microsoft.com/office/officeart/2005/8/layout/chevron1"/>
    <dgm:cxn modelId="{1DBD20DF-70C6-4485-A956-764C6FA717BF}" type="presOf" srcId="{39608501-8622-47F7-9814-A8484D93BE46}" destId="{0DA00F1D-940F-4C8E-8477-7BEBE41BE645}" srcOrd="0" destOrd="0" presId="urn:microsoft.com/office/officeart/2005/8/layout/chevron1"/>
    <dgm:cxn modelId="{52A31AE7-B57F-4E42-A546-A18433A0B5E6}" srcId="{839DE9EF-F264-4C1C-ABD4-8238C64070EC}" destId="{39608501-8622-47F7-9814-A8484D93BE46}" srcOrd="1" destOrd="0" parTransId="{F00E03EF-F568-4F95-B063-78E600B9E036}" sibTransId="{8A20E69F-E74C-46DC-B46B-93EF968D5387}"/>
    <dgm:cxn modelId="{7A6124E7-4948-4370-B758-65B7DCFD7E3D}" type="presOf" srcId="{A4B9B2BB-CC1E-4065-800D-2B1CDF0812C9}" destId="{DE381DE1-F7CF-4FC8-8B83-910B1B915D95}" srcOrd="0" destOrd="0" presId="urn:microsoft.com/office/officeart/2005/8/layout/chevron1"/>
    <dgm:cxn modelId="{0CD417EC-AE41-4B1F-AA6C-FB7117691A0A}" type="presOf" srcId="{7CEBB641-2D1C-43F5-870C-8E51C606FF24}" destId="{DCDED694-F0A0-4295-9598-EF6DC13814DF}" srcOrd="0" destOrd="0" presId="urn:microsoft.com/office/officeart/2005/8/layout/chevron1"/>
    <dgm:cxn modelId="{2A7AFFA7-E826-4763-9D8D-722E22905CCA}" type="presParOf" srcId="{5E93CEF1-C517-414C-B8E7-5CA3C37D5B67}" destId="{DE381DE1-F7CF-4FC8-8B83-910B1B915D95}" srcOrd="0" destOrd="0" presId="urn:microsoft.com/office/officeart/2005/8/layout/chevron1"/>
    <dgm:cxn modelId="{77157C5F-2C04-41B4-AF1C-8ECCF4DC47A8}" type="presParOf" srcId="{5E93CEF1-C517-414C-B8E7-5CA3C37D5B67}" destId="{6744E090-65ED-4C87-9BB8-24A3BFE0EAC0}" srcOrd="1" destOrd="0" presId="urn:microsoft.com/office/officeart/2005/8/layout/chevron1"/>
    <dgm:cxn modelId="{304E2100-F165-4E40-8A85-452EC35D831D}" type="presParOf" srcId="{5E93CEF1-C517-414C-B8E7-5CA3C37D5B67}" destId="{0DA00F1D-940F-4C8E-8477-7BEBE41BE645}" srcOrd="2" destOrd="0" presId="urn:microsoft.com/office/officeart/2005/8/layout/chevron1"/>
    <dgm:cxn modelId="{8AA613CD-5AE7-43DC-8B09-D4383B11CC36}" type="presParOf" srcId="{5E93CEF1-C517-414C-B8E7-5CA3C37D5B67}" destId="{74D924C8-DEEF-4595-8A71-EA5932584D61}" srcOrd="3" destOrd="0" presId="urn:microsoft.com/office/officeart/2005/8/layout/chevron1"/>
    <dgm:cxn modelId="{F056226F-B2E8-4216-8A12-E79BD8655E30}" type="presParOf" srcId="{5E93CEF1-C517-414C-B8E7-5CA3C37D5B67}" destId="{DCDED694-F0A0-4295-9598-EF6DC13814DF}" srcOrd="4" destOrd="0" presId="urn:microsoft.com/office/officeart/2005/8/layout/chevron1"/>
    <dgm:cxn modelId="{AF7395A6-6B4E-40FA-A836-A4E04DB5CD4A}" type="presParOf" srcId="{5E93CEF1-C517-414C-B8E7-5CA3C37D5B67}" destId="{2EBEDB5F-897E-4B24-B79B-CB48D7C257BE}" srcOrd="5" destOrd="0" presId="urn:microsoft.com/office/officeart/2005/8/layout/chevron1"/>
    <dgm:cxn modelId="{910A837A-726A-4055-9717-BF9F3903C8C0}" type="presParOf" srcId="{5E93CEF1-C517-414C-B8E7-5CA3C37D5B67}" destId="{0389916D-58A7-4E00-BF4D-E629DA88E660}" srcOrd="6" destOrd="0" presId="urn:microsoft.com/office/officeart/2005/8/layout/chevron1"/>
    <dgm:cxn modelId="{315014F5-13D9-455D-A3B5-431CDAD6B158}" type="presParOf" srcId="{5E93CEF1-C517-414C-B8E7-5CA3C37D5B67}" destId="{E4CC26D2-C4D8-4981-8AC9-C4BE541B1E03}" srcOrd="7" destOrd="0" presId="urn:microsoft.com/office/officeart/2005/8/layout/chevron1"/>
    <dgm:cxn modelId="{1AA258B3-F47E-464A-A075-289B42194918}" type="presParOf" srcId="{5E93CEF1-C517-414C-B8E7-5CA3C37D5B67}" destId="{C2DA3A8C-70A8-4AE2-B001-9073AD5BD69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DE1-F7CF-4FC8-8B83-910B1B915D95}">
      <dsp:nvSpPr>
        <dsp:cNvPr id="0" name=""/>
        <dsp:cNvSpPr/>
      </dsp:nvSpPr>
      <dsp:spPr>
        <a:xfrm>
          <a:off x="2066" y="626510"/>
          <a:ext cx="1839497" cy="73579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Dataset</a:t>
          </a:r>
        </a:p>
      </dsp:txBody>
      <dsp:txXfrm>
        <a:off x="369965" y="626510"/>
        <a:ext cx="1103699" cy="735798"/>
      </dsp:txXfrm>
    </dsp:sp>
    <dsp:sp modelId="{0DA00F1D-940F-4C8E-8477-7BEBE41BE645}">
      <dsp:nvSpPr>
        <dsp:cNvPr id="0" name=""/>
        <dsp:cNvSpPr/>
      </dsp:nvSpPr>
      <dsp:spPr>
        <a:xfrm>
          <a:off x="1684790" y="626510"/>
          <a:ext cx="1839497" cy="735798"/>
        </a:xfrm>
        <a:prstGeom prst="chevron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Pre-Processing of data </a:t>
          </a:r>
        </a:p>
      </dsp:txBody>
      <dsp:txXfrm>
        <a:off x="2052689" y="626510"/>
        <a:ext cx="1103699" cy="735798"/>
      </dsp:txXfrm>
    </dsp:sp>
    <dsp:sp modelId="{DCDED694-F0A0-4295-9598-EF6DC13814DF}">
      <dsp:nvSpPr>
        <dsp:cNvPr id="0" name=""/>
        <dsp:cNvSpPr/>
      </dsp:nvSpPr>
      <dsp:spPr>
        <a:xfrm>
          <a:off x="3313161" y="626510"/>
          <a:ext cx="1839497" cy="735798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Build Topic Modelling using LDA</a:t>
          </a:r>
        </a:p>
      </dsp:txBody>
      <dsp:txXfrm>
        <a:off x="3681060" y="626510"/>
        <a:ext cx="1103699" cy="735798"/>
      </dsp:txXfrm>
    </dsp:sp>
    <dsp:sp modelId="{0389916D-58A7-4E00-BF4D-E629DA88E660}">
      <dsp:nvSpPr>
        <dsp:cNvPr id="0" name=""/>
        <dsp:cNvSpPr/>
      </dsp:nvSpPr>
      <dsp:spPr>
        <a:xfrm>
          <a:off x="4968708" y="603774"/>
          <a:ext cx="1839497" cy="735798"/>
        </a:xfrm>
        <a:prstGeom prst="chevron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Computing Coherence Score</a:t>
          </a:r>
        </a:p>
      </dsp:txBody>
      <dsp:txXfrm>
        <a:off x="5336607" y="603774"/>
        <a:ext cx="1103699" cy="735798"/>
      </dsp:txXfrm>
    </dsp:sp>
    <dsp:sp modelId="{C2DA3A8C-70A8-4AE2-B001-9073AD5BD691}">
      <dsp:nvSpPr>
        <dsp:cNvPr id="0" name=""/>
        <dsp:cNvSpPr/>
      </dsp:nvSpPr>
      <dsp:spPr>
        <a:xfrm>
          <a:off x="6624256" y="626510"/>
          <a:ext cx="1839497" cy="735798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Visualization of Results</a:t>
          </a:r>
        </a:p>
      </dsp:txBody>
      <dsp:txXfrm>
        <a:off x="6992155" y="626510"/>
        <a:ext cx="1103699" cy="735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819F01-0071-E849-9C89-EB8BCC834615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5339434-EF11-DA4F-9B51-8FCDC4B3F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2AB344B-26A0-9A4D-B6ED-92773CD2BC17}" type="datetimeFigureOut">
              <a:rPr lang="en-US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928440E-6AA8-7047-8480-A1208D557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2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24574" y="2396760"/>
            <a:ext cx="3449558" cy="1435344"/>
          </a:xfrm>
        </p:spPr>
        <p:txBody>
          <a:bodyPr lIns="0" tIns="0" rIns="0" bIns="0" anchor="t" anchorCtr="0"/>
          <a:lstStyle>
            <a:lvl1pPr marL="6350" indent="-6350">
              <a:lnSpc>
                <a:spcPts val="3400"/>
              </a:lnSpc>
              <a:tabLst/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r>
              <a:rPr lang="en-AU"/>
              <a:t>CLICK TO EDIT </a:t>
            </a:r>
            <a:br>
              <a:rPr lang="en-AU"/>
            </a:br>
            <a:r>
              <a:rPr lang="en-AU"/>
              <a:t>MASTER TITLE STYLE</a:t>
            </a:r>
            <a:endParaRPr lang="en-US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24575" y="3980271"/>
            <a:ext cx="3875338" cy="396287"/>
          </a:xfrm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23520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311" y="1395248"/>
            <a:ext cx="3105807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3673475" y="1395248"/>
            <a:ext cx="5171314" cy="285869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806F5A-1A19-4650-AA9A-9F3916775F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6FCE5A5-7CC7-42D9-AA2C-3C0BE853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1375613"/>
            <a:ext cx="2950072" cy="3219009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2700000" scaled="1"/>
            <a:tileRect/>
          </a:gradFill>
        </p:spPr>
        <p:txBody>
          <a:bodyPr vert="eaVert" lIns="180000" tIns="180000" rIns="180000" bIns="18000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76ED8-2B7A-4FAB-B52A-8C2B31009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40D0A04-4809-4758-999C-36FB4CD9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6143085" y="2099781"/>
            <a:ext cx="4561456" cy="901936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5310" y="182881"/>
            <a:ext cx="3457681" cy="2528477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2700000" scaled="1"/>
            <a:tileRect/>
          </a:gradFill>
        </p:spPr>
        <p:txBody>
          <a:bodyPr vert="eaVert" lIns="180000" tIns="180000" rIns="180000" bIns="18000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 rot="5400000">
            <a:off x="7603707" y="894953"/>
            <a:ext cx="1634883" cy="59331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1865831"/>
            <a:ext cx="3579152" cy="1704698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900"/>
              </a:spcAft>
              <a:buNone/>
              <a:defRPr sz="285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4004220"/>
            <a:ext cx="216000" cy="81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15799" y="340333"/>
            <a:ext cx="1246715" cy="1249910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81" y="772611"/>
            <a:ext cx="4439819" cy="4369064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7" y="4046203"/>
            <a:ext cx="3579152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762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1865831"/>
            <a:ext cx="3579152" cy="1704698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450"/>
              </a:spcAft>
              <a:buNone/>
              <a:defRPr sz="285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7" y="4046203"/>
            <a:ext cx="3579152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81" y="772611"/>
            <a:ext cx="4439819" cy="4369064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441" y="462475"/>
            <a:ext cx="1080000" cy="108276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4004220"/>
            <a:ext cx="216000" cy="81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26047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5143499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0"/>
            <a:ext cx="4296962" cy="5143499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900"/>
              </a:spcAft>
              <a:buNone/>
              <a:defRPr sz="285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455441" y="462475"/>
            <a:ext cx="1080000" cy="108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50">
                <a:solidFill>
                  <a:schemeClr val="tx2"/>
                </a:solidFill>
              </a:defRPr>
            </a:lvl1pPr>
            <a:lvl2pPr marL="0" indent="0">
              <a:defRPr sz="150">
                <a:solidFill>
                  <a:schemeClr val="tx2"/>
                </a:solidFill>
              </a:defRPr>
            </a:lvl2pPr>
            <a:lvl3pPr marL="0" indent="0">
              <a:defRPr sz="150">
                <a:solidFill>
                  <a:schemeClr val="tx2"/>
                </a:solidFill>
              </a:defRPr>
            </a:lvl3pPr>
            <a:lvl4pPr>
              <a:defRPr sz="150">
                <a:solidFill>
                  <a:schemeClr val="tx2"/>
                </a:solidFill>
              </a:defRPr>
            </a:lvl4pPr>
            <a:lvl5pPr>
              <a:defRPr sz="150">
                <a:solidFill>
                  <a:schemeClr val="tx2"/>
                </a:solidFill>
              </a:defRPr>
            </a:lvl5pPr>
            <a:lvl6pPr>
              <a:defRPr sz="150">
                <a:solidFill>
                  <a:schemeClr val="tx2"/>
                </a:solidFill>
              </a:defRPr>
            </a:lvl6pPr>
            <a:lvl7pPr>
              <a:defRPr sz="150">
                <a:solidFill>
                  <a:schemeClr val="tx2"/>
                </a:solidFill>
              </a:defRPr>
            </a:lvl7pPr>
            <a:lvl8pPr>
              <a:defRPr sz="150">
                <a:solidFill>
                  <a:schemeClr val="tx2"/>
                </a:solidFill>
              </a:defRPr>
            </a:lvl8pPr>
            <a:lvl9pPr>
              <a:defRPr sz="15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047" y="3949003"/>
            <a:ext cx="2675334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441" y="3907020"/>
            <a:ext cx="216000" cy="81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42108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1865831"/>
            <a:ext cx="3579152" cy="1704698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900"/>
              </a:spcAft>
              <a:buNone/>
              <a:defRPr sz="285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1000" y="515163"/>
            <a:ext cx="2824180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15799" y="340333"/>
            <a:ext cx="1246715" cy="124991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81" y="772611"/>
            <a:ext cx="4439819" cy="4369064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47" y="4057650"/>
            <a:ext cx="1454741" cy="6929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5" y="4057650"/>
            <a:ext cx="1454741" cy="6929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3" y="4057650"/>
            <a:ext cx="1454741" cy="6929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1394" y="473180"/>
            <a:ext cx="216000" cy="81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0605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1865831"/>
            <a:ext cx="3579152" cy="1704698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450"/>
              </a:spcAft>
              <a:buNone/>
              <a:defRPr sz="285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81" y="772611"/>
            <a:ext cx="4439819" cy="4369064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441" y="462475"/>
            <a:ext cx="1080000" cy="108276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47" y="4057650"/>
            <a:ext cx="1454741" cy="692944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5" y="4057650"/>
            <a:ext cx="1454741" cy="692944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3" y="4057650"/>
            <a:ext cx="1454741" cy="692944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1000" y="515163"/>
            <a:ext cx="2832628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1394" y="473180"/>
            <a:ext cx="216000" cy="81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39566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574" y="296300"/>
            <a:ext cx="7722000" cy="66552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7267" y="1149311"/>
            <a:ext cx="8556307" cy="328270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642404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574" y="296300"/>
            <a:ext cx="7722000" cy="66552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7268" y="1149311"/>
            <a:ext cx="4050000" cy="328270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149311"/>
            <a:ext cx="4050000" cy="328270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6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24574" y="2396760"/>
            <a:ext cx="3449558" cy="1435344"/>
          </a:xfrm>
        </p:spPr>
        <p:txBody>
          <a:bodyPr lIns="0" tIns="0" rIns="0" bIns="0" anchor="t" anchorCtr="0"/>
          <a:lstStyle>
            <a:lvl1pPr marL="6350" indent="-6350">
              <a:lnSpc>
                <a:spcPts val="3400"/>
              </a:lnSpc>
              <a:tabLst/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r>
              <a:rPr lang="en-AU"/>
              <a:t>CLICK TO EDIT </a:t>
            </a:r>
            <a:br>
              <a:rPr lang="en-AU"/>
            </a:br>
            <a:r>
              <a:rPr lang="en-AU"/>
              <a:t>MASTER TITLE STYLE</a:t>
            </a:r>
            <a:endParaRPr lang="en-US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24575" y="3980271"/>
            <a:ext cx="3875338" cy="396287"/>
          </a:xfrm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574" y="296300"/>
            <a:ext cx="7722000" cy="66552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7268" y="1149311"/>
            <a:ext cx="8556306" cy="3344393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2162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1574" y="296300"/>
            <a:ext cx="7722000" cy="66552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268" y="1149311"/>
            <a:ext cx="8556306" cy="3344392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86423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5143499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611166" y="0"/>
            <a:ext cx="554235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441" y="462475"/>
            <a:ext cx="945000" cy="945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50">
                <a:solidFill>
                  <a:schemeClr val="tx2"/>
                </a:solidFill>
              </a:defRPr>
            </a:lvl1pPr>
            <a:lvl2pPr marL="0" indent="0">
              <a:defRPr sz="150">
                <a:solidFill>
                  <a:schemeClr val="tx2"/>
                </a:solidFill>
              </a:defRPr>
            </a:lvl2pPr>
            <a:lvl3pPr marL="0" indent="0">
              <a:defRPr sz="150">
                <a:solidFill>
                  <a:schemeClr val="tx2"/>
                </a:solidFill>
              </a:defRPr>
            </a:lvl3pPr>
            <a:lvl4pPr>
              <a:defRPr sz="150">
                <a:solidFill>
                  <a:schemeClr val="tx2"/>
                </a:solidFill>
              </a:defRPr>
            </a:lvl4pPr>
            <a:lvl5pPr>
              <a:defRPr sz="150">
                <a:solidFill>
                  <a:schemeClr val="tx2"/>
                </a:solidFill>
              </a:defRPr>
            </a:lvl5pPr>
            <a:lvl6pPr>
              <a:defRPr sz="150">
                <a:solidFill>
                  <a:schemeClr val="tx2"/>
                </a:solidFill>
              </a:defRPr>
            </a:lvl6pPr>
            <a:lvl7pPr>
              <a:defRPr sz="150">
                <a:solidFill>
                  <a:schemeClr val="tx2"/>
                </a:solidFill>
              </a:defRPr>
            </a:lvl7pPr>
            <a:lvl8pPr>
              <a:defRPr sz="150">
                <a:solidFill>
                  <a:schemeClr val="tx2"/>
                </a:solidFill>
              </a:defRPr>
            </a:lvl8pPr>
            <a:lvl9pPr>
              <a:defRPr sz="15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197226" y="875685"/>
            <a:ext cx="3412331" cy="316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0635" y="0"/>
            <a:ext cx="5563366" cy="5159745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900"/>
              </a:spcAft>
              <a:buNone/>
              <a:defRPr sz="285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7" y="4046203"/>
            <a:ext cx="2086868" cy="5304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4004220"/>
            <a:ext cx="216000" cy="81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18740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1865831"/>
            <a:ext cx="4499470" cy="1704698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900"/>
              </a:spcAft>
              <a:buNone/>
              <a:defRPr sz="285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4519" y="-1"/>
            <a:ext cx="4278479" cy="5159745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7" y="4046203"/>
            <a:ext cx="3579152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15799" y="340333"/>
            <a:ext cx="1246715" cy="124991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4004220"/>
            <a:ext cx="216000" cy="81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308013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1865831"/>
            <a:ext cx="4499468" cy="1704698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450"/>
              </a:spcAft>
              <a:buNone/>
              <a:defRPr sz="285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1800"/>
              </a:spcBef>
              <a:buNone/>
              <a:defRPr sz="1500" b="1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74518" y="-1"/>
            <a:ext cx="4278479" cy="5159745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441" y="462475"/>
            <a:ext cx="942585" cy="945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7" y="4046203"/>
            <a:ext cx="3579152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4004220"/>
            <a:ext cx="216000" cy="81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473536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4" y="296300"/>
            <a:ext cx="4050527" cy="66552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31260" y="325101"/>
            <a:ext cx="3387637" cy="481839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37268" y="1149312"/>
            <a:ext cx="4884833" cy="3341128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878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268" y="1149311"/>
            <a:ext cx="4745002" cy="3344393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325102"/>
            <a:ext cx="3622028" cy="43042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4" y="296300"/>
            <a:ext cx="3910696" cy="665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684956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268" y="1149311"/>
            <a:ext cx="4745002" cy="3344393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325103"/>
            <a:ext cx="3622028" cy="209228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0" y="2539030"/>
            <a:ext cx="3622028" cy="209034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4" y="296300"/>
            <a:ext cx="3910696" cy="665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283269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96870" y="2539030"/>
            <a:ext cx="3622028" cy="209034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268" y="1149311"/>
            <a:ext cx="4745002" cy="3344393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325102"/>
            <a:ext cx="1755000" cy="209228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99236" y="325102"/>
            <a:ext cx="1719662" cy="209228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4" y="296300"/>
            <a:ext cx="3910696" cy="665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8901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6870" y="2539030"/>
            <a:ext cx="3622028" cy="209034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196870" y="325102"/>
            <a:ext cx="1755000" cy="209228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268" y="1149311"/>
            <a:ext cx="4745002" cy="3344393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92344" y="325102"/>
            <a:ext cx="1726554" cy="99887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92344" y="1465024"/>
            <a:ext cx="1726554" cy="95512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4" y="296300"/>
            <a:ext cx="3910696" cy="665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1763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17598" y="3980271"/>
            <a:ext cx="3875338" cy="396287"/>
          </a:xfrm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24573" y="2396760"/>
            <a:ext cx="4182473" cy="1463264"/>
          </a:xfrm>
        </p:spPr>
        <p:txBody>
          <a:bodyPr lIns="0" tIns="0" rIns="0" bIns="0" anchor="t" anchorCtr="0"/>
          <a:lstStyle>
            <a:lvl1pPr marL="6350" indent="-6350">
              <a:lnSpc>
                <a:spcPts val="3400"/>
              </a:lnSpc>
              <a:tabLst/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ea typeface="Source Sans Pro Light" charset="0"/>
                <a:cs typeface="Calibri Light" panose="020F0302020204030204" pitchFamily="34" charset="0"/>
              </a:defRPr>
            </a:lvl1pPr>
          </a:lstStyle>
          <a:p>
            <a:r>
              <a:rPr lang="en-AU"/>
              <a:t>CLICK TO EDIT </a:t>
            </a:r>
            <a:br>
              <a:rPr lang="en-AU"/>
            </a:br>
            <a:r>
              <a:rPr lang="en-AU"/>
              <a:t>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59" y="75817"/>
            <a:ext cx="933929" cy="1023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02" y="325103"/>
            <a:ext cx="8493797" cy="4493296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25103" y="325103"/>
            <a:ext cx="540000" cy="5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50">
                <a:solidFill>
                  <a:schemeClr val="tx2"/>
                </a:solidFill>
              </a:defRPr>
            </a:lvl1pPr>
            <a:lvl2pPr marL="0" indent="0">
              <a:defRPr sz="150">
                <a:solidFill>
                  <a:schemeClr val="tx2"/>
                </a:solidFill>
              </a:defRPr>
            </a:lvl2pPr>
            <a:lvl3pPr marL="0" indent="0">
              <a:defRPr sz="150">
                <a:solidFill>
                  <a:schemeClr val="tx2"/>
                </a:solidFill>
              </a:defRPr>
            </a:lvl3pPr>
            <a:lvl4pPr>
              <a:defRPr sz="150">
                <a:solidFill>
                  <a:schemeClr val="tx2"/>
                </a:solidFill>
              </a:defRPr>
            </a:lvl4pPr>
            <a:lvl5pPr>
              <a:defRPr sz="150">
                <a:solidFill>
                  <a:schemeClr val="tx2"/>
                </a:solidFill>
              </a:defRPr>
            </a:lvl5pPr>
            <a:lvl6pPr>
              <a:defRPr sz="150">
                <a:solidFill>
                  <a:schemeClr val="tx2"/>
                </a:solidFill>
              </a:defRPr>
            </a:lvl6pPr>
            <a:lvl7pPr>
              <a:defRPr sz="150">
                <a:solidFill>
                  <a:schemeClr val="tx2"/>
                </a:solidFill>
              </a:defRPr>
            </a:lvl7pPr>
            <a:lvl8pPr>
              <a:defRPr sz="150">
                <a:solidFill>
                  <a:schemeClr val="tx2"/>
                </a:solidFill>
              </a:defRPr>
            </a:lvl8pPr>
            <a:lvl9pPr>
              <a:defRPr sz="15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1505284"/>
            <a:ext cx="2224340" cy="619850"/>
          </a:xfrm>
        </p:spPr>
        <p:txBody>
          <a:bodyPr/>
          <a:lstStyle>
            <a:lvl1pPr>
              <a:spcBef>
                <a:spcPts val="375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None/>
              <a:defRPr sz="1500" b="0">
                <a:solidFill>
                  <a:schemeClr val="bg1"/>
                </a:solidFill>
              </a:defRPr>
            </a:lvl3pPr>
            <a:lvl4pPr>
              <a:defRPr sz="1500" b="0">
                <a:solidFill>
                  <a:schemeClr val="bg1"/>
                </a:solidFill>
              </a:defRPr>
            </a:lvl4pPr>
            <a:lvl5pPr>
              <a:defRPr sz="1500" b="0">
                <a:solidFill>
                  <a:schemeClr val="bg1"/>
                </a:solidFill>
              </a:defRPr>
            </a:lvl5pPr>
            <a:lvl6pPr>
              <a:defRPr sz="1500" b="0">
                <a:solidFill>
                  <a:schemeClr val="bg1"/>
                </a:solidFill>
              </a:defRPr>
            </a:lvl6pPr>
            <a:lvl7pPr>
              <a:defRPr sz="1500" b="0">
                <a:solidFill>
                  <a:schemeClr val="bg1"/>
                </a:solidFill>
              </a:defRPr>
            </a:lvl7pPr>
            <a:lvl8pPr>
              <a:defRPr sz="1500">
                <a:solidFill>
                  <a:schemeClr val="bg1"/>
                </a:solidFill>
              </a:defRPr>
            </a:lvl8pPr>
            <a:lvl9pPr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1505284"/>
            <a:ext cx="2224340" cy="619850"/>
          </a:xfrm>
        </p:spPr>
        <p:txBody>
          <a:bodyPr/>
          <a:lstStyle>
            <a:lvl1pPr>
              <a:spcBef>
                <a:spcPts val="375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1500">
                <a:solidFill>
                  <a:schemeClr val="tx2"/>
                </a:solidFill>
              </a:defRPr>
            </a:lvl2pPr>
            <a:lvl3pPr marL="0" indent="0">
              <a:buNone/>
              <a:defRPr sz="1500" b="0">
                <a:solidFill>
                  <a:schemeClr val="tx2"/>
                </a:solidFill>
              </a:defRPr>
            </a:lvl3pPr>
            <a:lvl4pPr>
              <a:defRPr sz="1500" b="0">
                <a:solidFill>
                  <a:schemeClr val="tx2"/>
                </a:solidFill>
              </a:defRPr>
            </a:lvl4pPr>
            <a:lvl5pPr>
              <a:defRPr sz="1500" b="0">
                <a:solidFill>
                  <a:schemeClr val="tx2"/>
                </a:solidFill>
              </a:defRPr>
            </a:lvl5pPr>
            <a:lvl6pPr>
              <a:defRPr sz="1500" b="0">
                <a:solidFill>
                  <a:schemeClr val="tx2"/>
                </a:solidFill>
              </a:defRPr>
            </a:lvl6pPr>
            <a:lvl7pPr>
              <a:defRPr sz="1500" b="0">
                <a:solidFill>
                  <a:schemeClr val="tx2"/>
                </a:solidFill>
              </a:defRPr>
            </a:lvl7pPr>
            <a:lvl8pPr>
              <a:defRPr sz="1500">
                <a:solidFill>
                  <a:schemeClr val="tx2"/>
                </a:solidFill>
              </a:defRPr>
            </a:lvl8pPr>
            <a:lvl9pPr>
              <a:defRPr sz="15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386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181" y="772611"/>
            <a:ext cx="4439819" cy="4369064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5048" y="2641638"/>
            <a:ext cx="3579152" cy="920726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375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375"/>
              </a:spcBef>
              <a:buNone/>
              <a:defRPr sz="1500" b="0">
                <a:solidFill>
                  <a:schemeClr val="accent2"/>
                </a:solidFill>
              </a:defRPr>
            </a:lvl2pPr>
            <a:lvl3pPr marL="0" indent="0" algn="l">
              <a:buNone/>
              <a:defRPr sz="1350">
                <a:solidFill>
                  <a:schemeClr val="accent2"/>
                </a:solidFill>
              </a:defRPr>
            </a:lvl3pPr>
            <a:lvl4pPr marL="0" indent="0" algn="l">
              <a:buNone/>
              <a:defRPr sz="1200" b="0"/>
            </a:lvl4pPr>
            <a:lvl5pPr marL="0" indent="0" algn="l">
              <a:buNone/>
              <a:defRPr sz="1200"/>
            </a:lvl5pPr>
            <a:lvl6pPr marL="0" indent="0" algn="l">
              <a:buNone/>
              <a:defRPr sz="1200"/>
            </a:lvl6pPr>
            <a:lvl7pPr marL="0" indent="0" algn="l">
              <a:buNone/>
              <a:defRPr sz="1200"/>
            </a:lvl7pPr>
            <a:lvl8pPr marL="0" indent="0" algn="l">
              <a:buNone/>
              <a:defRPr sz="1200"/>
            </a:lvl8pPr>
            <a:lvl9pPr marL="0" indent="0" algn="l">
              <a:buNone/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386153" y="1894408"/>
            <a:ext cx="237316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5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7" y="4046203"/>
            <a:ext cx="3579152" cy="5304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450"/>
              </a:spcAft>
              <a:defRPr sz="12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2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2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4004220"/>
            <a:ext cx="216000" cy="81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5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15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15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15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15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15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15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15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15799" y="340333"/>
            <a:ext cx="1246715" cy="124991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930171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22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92101" y="2634749"/>
            <a:ext cx="3107399" cy="2014887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1"/>
          <p:cNvSpPr>
            <a:spLocks noGrp="1"/>
          </p:cNvSpPr>
          <p:nvPr>
            <p:ph type="dt" sz="half" idx="10"/>
          </p:nvPr>
        </p:nvSpPr>
        <p:spPr>
          <a:xfrm>
            <a:off x="315310" y="4767263"/>
            <a:ext cx="660400" cy="273844"/>
          </a:xfrm>
        </p:spPr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1599" y="4767263"/>
            <a:ext cx="1462087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9574" y="4767263"/>
            <a:ext cx="572599" cy="273844"/>
          </a:xfrm>
        </p:spPr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2713639"/>
            <a:ext cx="4182872" cy="193599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  <a:effectLst/>
        </p:spPr>
        <p:txBody>
          <a:bodyPr lIns="180000" tIns="180000" rIns="180000" bIns="180000" numCol="1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661916" y="2713638"/>
            <a:ext cx="4182872" cy="193599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 numCol="1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F98EB-68C8-42AC-931C-FD986566C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2CA622C-7E91-478E-828D-F7F45E39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100" y="2713639"/>
            <a:ext cx="4182872" cy="192860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 marL="227013" indent="-220663">
              <a:buFont typeface="ArialMT" charset="0"/>
              <a:buChar char="»"/>
              <a:tabLst/>
              <a:defRPr sz="140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 marL="446088" indent="-219075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 marL="673100" indent="-227013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 marL="939800" indent="-266700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4661916" y="2713639"/>
            <a:ext cx="4182872" cy="1928608"/>
          </a:xfrm>
          <a:gradFill flip="none" rotWithShape="1">
            <a:gsLst>
              <a:gs pos="0">
                <a:srgbClr val="094183"/>
              </a:gs>
              <a:gs pos="100000">
                <a:srgbClr val="4875AD"/>
              </a:gs>
            </a:gsLst>
            <a:lin ang="18900000" scaled="1"/>
            <a:tileRect/>
          </a:gradFill>
        </p:spPr>
        <p:txBody>
          <a:bodyPr lIns="180000" tIns="180000" rIns="180000" bIns="18000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 marL="227013" indent="-220663">
              <a:buFont typeface="ArialMT" charset="0"/>
              <a:buChar char="»"/>
              <a:tabLst/>
              <a:defRPr sz="1400"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 marL="446088" indent="-219075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 marL="673100" indent="-227013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 marL="939800" indent="-266700">
              <a:tabLst/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A0FCD-F595-41A0-8D38-FA058EA50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CD37A88-B6E2-4756-8092-344EE1B0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>
          <a:xfrm>
            <a:off x="315310" y="4767263"/>
            <a:ext cx="660400" cy="273844"/>
          </a:xfrm>
        </p:spPr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1599" y="4767263"/>
            <a:ext cx="1462087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9574" y="4767263"/>
            <a:ext cx="572599" cy="273844"/>
          </a:xfrm>
        </p:spPr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1B1A59-F1EC-4E63-A6A4-864F241E8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06F5B6F-5B7B-4891-89E3-7A43EA42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8253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311" y="1395248"/>
            <a:ext cx="3105807" cy="2858691"/>
          </a:xfrm>
        </p:spPr>
        <p:txBody>
          <a:bodyPr/>
          <a:lstStyle>
            <a:lvl1pPr marL="0" indent="0">
              <a:buNone/>
              <a:defRPr sz="1200"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54A-6C51-D341-A149-471A26FF66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B6B7-40DD-FA42-BAED-EDED9C3A519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673476" y="1395413"/>
            <a:ext cx="5172075" cy="2858691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00DA7-EE0D-43CF-A0BE-E8400BA83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" y="239182"/>
            <a:ext cx="8552688" cy="8966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37F2F078-0B7E-4FA5-9615-DA35016B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5" y="409373"/>
            <a:ext cx="6479628" cy="5562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  <a:endParaRPr lang="en-US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text styles</a:t>
            </a:r>
          </a:p>
          <a:p>
            <a:pPr lvl="1"/>
            <a:r>
              <a:rPr lang="en-AU" altLang="x-none"/>
              <a:t>Second level</a:t>
            </a:r>
          </a:p>
          <a:p>
            <a:pPr lvl="2"/>
            <a:r>
              <a:rPr lang="en-AU" altLang="x-none"/>
              <a:t>Third level</a:t>
            </a:r>
          </a:p>
          <a:p>
            <a:pPr lvl="3"/>
            <a:r>
              <a:rPr lang="en-AU" altLang="x-none"/>
              <a:t>Fourth level</a:t>
            </a:r>
          </a:p>
          <a:p>
            <a:pPr lvl="4"/>
            <a:r>
              <a:rPr lang="en-AU" altLang="x-none"/>
              <a:t>Fifth level</a:t>
            </a:r>
            <a:endParaRPr lang="en-US" alt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5310" y="4767263"/>
            <a:ext cx="660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1B8A020-3BEE-5249-9779-2686FB6AA113}" type="datetimeFigureOut">
              <a:rPr lang="en-US" smtClean="0"/>
              <a:pPr>
                <a:defRPr/>
              </a:pPr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1599" y="4767263"/>
            <a:ext cx="146208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69574" y="4767263"/>
            <a:ext cx="572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B6764A33-73AA-5349-8BFB-68D105BC8D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7" r:id="rId3"/>
    <p:sldLayoutId id="2147483661" r:id="rId4"/>
    <p:sldLayoutId id="2147483669" r:id="rId5"/>
    <p:sldLayoutId id="2147483670" r:id="rId6"/>
    <p:sldLayoutId id="2147483660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39750" indent="-219075" algn="l" defTabSz="457200" rtl="0" eaLnBrk="0" fontAlgn="base" hangingPunct="0">
        <a:spcBef>
          <a:spcPct val="20000"/>
        </a:spcBef>
        <a:spcAft>
          <a:spcPct val="0"/>
        </a:spcAft>
        <a:buFont typeface="ArialMT" charset="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760413" indent="-220663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025525" indent="-265113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292225" indent="-266700" algn="l" defTabSz="457200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–"/>
        <a:tabLst/>
        <a:defRPr sz="1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4" y="296300"/>
            <a:ext cx="7722000" cy="6655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267" y="1149311"/>
            <a:ext cx="8556307" cy="3282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4629376"/>
            <a:ext cx="1863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20/10/2021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68" y="4629376"/>
            <a:ext cx="602656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4" y="4629376"/>
            <a:ext cx="634500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25102" y="324000"/>
            <a:ext cx="538620" cy="54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1091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162000" indent="-162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162000" algn="l" defTabSz="685800" rtl="0" eaLnBrk="1" latinLnBrk="0" hangingPunct="1">
        <a:lnSpc>
          <a:spcPct val="100000"/>
        </a:lnSpc>
        <a:spcBef>
          <a:spcPts val="375"/>
        </a:spcBef>
        <a:buFont typeface="Calibri" panose="020F0502020204030204" pitchFamily="34" charset="0"/>
        <a:buChar char="–"/>
        <a:defRPr sz="15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ublic.tableau.com/shared/QJJFHF68Z?:display_count=n&amp;:origin=viz_share_link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-4636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7" descr="Electronic circuit board">
            <a:extLst>
              <a:ext uri="{FF2B5EF4-FFF2-40B4-BE49-F238E27FC236}">
                <a16:creationId xmlns:a16="http://schemas.microsoft.com/office/drawing/2014/main" id="{5205C299-5C7E-4C69-8BBB-E02DBFA78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28650" y="722907"/>
            <a:ext cx="2620771" cy="36976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eaLnBrk="1" hangingPunct="1">
              <a:lnSpc>
                <a:spcPct val="90000"/>
              </a:lnSpc>
            </a:pPr>
            <a:r>
              <a:rPr lang="en-US" sz="4100">
                <a:latin typeface="+mj-lt"/>
                <a:ea typeface="+mj-ea"/>
                <a:cs typeface="+mj-cs"/>
              </a:rPr>
              <a:t>Profiling Electricians to Improve Public Safety </a:t>
            </a:r>
          </a:p>
        </p:txBody>
      </p:sp>
      <p:sp>
        <p:nvSpPr>
          <p:cNvPr id="27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435" y="1543050"/>
            <a:ext cx="20574" cy="20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ACD42-0ADA-412F-8091-16EB1362A9F8}"/>
              </a:ext>
            </a:extLst>
          </p:cNvPr>
          <p:cNvSpPr txBox="1"/>
          <p:nvPr/>
        </p:nvSpPr>
        <p:spPr>
          <a:xfrm>
            <a:off x="3732023" y="722907"/>
            <a:ext cx="4783327" cy="3697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n-lt"/>
              </a:rPr>
              <a:t>Data Science Project – Part 2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n-lt"/>
              </a:rPr>
              <a:t>Group 9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8DB71E2-AAF7-4B91-B665-364DCCDC9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23" y="183017"/>
            <a:ext cx="1239611" cy="12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6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2D20D9-5CC8-49AD-B3C9-82EC86BE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Crawling Websites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BA07ED-60CE-4206-B123-B85C0255B554}"/>
              </a:ext>
            </a:extLst>
          </p:cNvPr>
          <p:cNvGrpSpPr/>
          <p:nvPr/>
        </p:nvGrpSpPr>
        <p:grpSpPr>
          <a:xfrm>
            <a:off x="202586" y="1181664"/>
            <a:ext cx="2414006" cy="3610744"/>
            <a:chOff x="202586" y="1181664"/>
            <a:chExt cx="2414006" cy="3610744"/>
          </a:xfrm>
        </p:grpSpPr>
        <p:pic>
          <p:nvPicPr>
            <p:cNvPr id="19" name="图形 18" descr="Internet 纯色填充">
              <a:extLst>
                <a:ext uri="{FF2B5EF4-FFF2-40B4-BE49-F238E27FC236}">
                  <a16:creationId xmlns:a16="http://schemas.microsoft.com/office/drawing/2014/main" id="{404C3830-568B-470D-8938-80C82891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86" y="1181664"/>
              <a:ext cx="583809" cy="583809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C93AE0-F46E-4F1F-AADA-F463549258C5}"/>
                </a:ext>
              </a:extLst>
            </p:cNvPr>
            <p:cNvGrpSpPr/>
            <p:nvPr/>
          </p:nvGrpSpPr>
          <p:grpSpPr>
            <a:xfrm>
              <a:off x="494491" y="1295904"/>
              <a:ext cx="2122101" cy="3496504"/>
              <a:chOff x="494491" y="1295904"/>
              <a:chExt cx="2122101" cy="349650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17082CF-64D2-478A-A3AC-ABC60B1AE7F8}"/>
                  </a:ext>
                </a:extLst>
              </p:cNvPr>
              <p:cNvGrpSpPr/>
              <p:nvPr/>
            </p:nvGrpSpPr>
            <p:grpSpPr>
              <a:xfrm>
                <a:off x="496615" y="1807699"/>
                <a:ext cx="2119977" cy="556230"/>
                <a:chOff x="496615" y="1484142"/>
                <a:chExt cx="2119977" cy="556230"/>
              </a:xfrm>
            </p:grpSpPr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92037D70-A7A4-48DD-9526-61D3899D39A4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61C0E05-14CD-4F64-8B95-8E27F2F88332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" panose="020B0604020202020204" pitchFamily="34" charset="0"/>
                      <a:cs typeface="Arial" panose="020B0604020202020204" pitchFamily="34" charset="0"/>
                    </a:rPr>
                    <a:t>Airtasker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7A0BEB4-5BD2-4FC3-96E1-C04253D6F946}"/>
                  </a:ext>
                </a:extLst>
              </p:cNvPr>
              <p:cNvGrpSpPr/>
              <p:nvPr/>
            </p:nvGrpSpPr>
            <p:grpSpPr>
              <a:xfrm>
                <a:off x="494491" y="2617192"/>
                <a:ext cx="2119977" cy="556230"/>
                <a:chOff x="496615" y="1484142"/>
                <a:chExt cx="2119977" cy="556230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7B03A1F6-47EE-426E-8530-AFD755DD4C08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56576DA-B6FE-420C-8752-8F3F92118BFB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>
                      <a:latin typeface="Arial"/>
                      <a:cs typeface="Arial"/>
                    </a:rPr>
                    <a:t>Gumtree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8D5291A-BF9C-4757-A633-8085E6AE3C8F}"/>
                  </a:ext>
                </a:extLst>
              </p:cNvPr>
              <p:cNvGrpSpPr/>
              <p:nvPr/>
            </p:nvGrpSpPr>
            <p:grpSpPr>
              <a:xfrm>
                <a:off x="494491" y="3426685"/>
                <a:ext cx="2119977" cy="556230"/>
                <a:chOff x="496615" y="1484142"/>
                <a:chExt cx="2119977" cy="556230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82A38C7-C97A-47A5-97F8-106D429DDB5F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5CD288-4206-4313-B502-973F30EB7407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>
                      <a:latin typeface="Arial"/>
                      <a:cs typeface="Arial"/>
                    </a:rPr>
                    <a:t>Service Seeking</a:t>
                  </a:r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4211128-E9D3-4C1C-B072-B546808D8FDB}"/>
                  </a:ext>
                </a:extLst>
              </p:cNvPr>
              <p:cNvGrpSpPr/>
              <p:nvPr/>
            </p:nvGrpSpPr>
            <p:grpSpPr>
              <a:xfrm>
                <a:off x="494491" y="4236178"/>
                <a:ext cx="2119977" cy="556230"/>
                <a:chOff x="496615" y="1484142"/>
                <a:chExt cx="2119977" cy="556230"/>
              </a:xfrm>
            </p:grpSpPr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E8077810-2FA5-47D8-A7E8-5D6BE6F6F9C2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5EC5A7-26B5-4863-BE83-394CF40B860A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" panose="020B0604020202020204" pitchFamily="34" charset="0"/>
                      <a:cs typeface="Arial" panose="020B0604020202020204" pitchFamily="34" charset="0"/>
                    </a:rPr>
                    <a:t>HiPages</a:t>
                  </a:r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C3A406E-7EA7-45FC-9738-613AD033123E}"/>
                  </a:ext>
                </a:extLst>
              </p:cNvPr>
              <p:cNvSpPr txBox="1"/>
              <p:nvPr/>
            </p:nvSpPr>
            <p:spPr>
              <a:xfrm>
                <a:off x="602787" y="1295904"/>
                <a:ext cx="1702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4 Platforms:</a:t>
                </a:r>
              </a:p>
            </p:txBody>
          </p:sp>
        </p:grp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15F6CFC-426D-4EE6-ADD1-0C4209455EB0}"/>
              </a:ext>
            </a:extLst>
          </p:cNvPr>
          <p:cNvCxnSpPr>
            <a:cxnSpLocks/>
          </p:cNvCxnSpPr>
          <p:nvPr/>
        </p:nvCxnSpPr>
        <p:spPr>
          <a:xfrm>
            <a:off x="3029401" y="1413174"/>
            <a:ext cx="6371" cy="3520495"/>
          </a:xfrm>
          <a:prstGeom prst="straightConnector1">
            <a:avLst/>
          </a:prstGeom>
          <a:ln>
            <a:prstDash val="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AD358F5-987A-4DC1-886D-B3F49306FE56}"/>
              </a:ext>
            </a:extLst>
          </p:cNvPr>
          <p:cNvGrpSpPr/>
          <p:nvPr/>
        </p:nvGrpSpPr>
        <p:grpSpPr>
          <a:xfrm>
            <a:off x="3218031" y="1295904"/>
            <a:ext cx="5780397" cy="861274"/>
            <a:chOff x="3218031" y="1623075"/>
            <a:chExt cx="5780397" cy="86127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F213267-AF83-4EEF-B32C-0A3CFA58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032" y="1623075"/>
              <a:ext cx="5780396" cy="37527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ABBE0F8-10AF-4F3A-8F6E-78540ECC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8031" y="2076771"/>
              <a:ext cx="5702211" cy="407578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AB34E8D-0736-495C-820C-BAF3734CD567}"/>
                </a:ext>
              </a:extLst>
            </p:cNvPr>
            <p:cNvSpPr/>
            <p:nvPr/>
          </p:nvSpPr>
          <p:spPr>
            <a:xfrm>
              <a:off x="7547317" y="1623075"/>
              <a:ext cx="1394097" cy="3253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D210C18-731E-4908-B03A-C0863ED8A3D7}"/>
                </a:ext>
              </a:extLst>
            </p:cNvPr>
            <p:cNvSpPr/>
            <p:nvPr/>
          </p:nvSpPr>
          <p:spPr>
            <a:xfrm>
              <a:off x="6482861" y="2112940"/>
              <a:ext cx="1394097" cy="3253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箭头: 下 29">
            <a:extLst>
              <a:ext uri="{FF2B5EF4-FFF2-40B4-BE49-F238E27FC236}">
                <a16:creationId xmlns:a16="http://schemas.microsoft.com/office/drawing/2014/main" id="{52F18687-DF5E-48A8-B150-49F8A02A8653}"/>
              </a:ext>
            </a:extLst>
          </p:cNvPr>
          <p:cNvSpPr/>
          <p:nvPr/>
        </p:nvSpPr>
        <p:spPr>
          <a:xfrm>
            <a:off x="5697415" y="2235597"/>
            <a:ext cx="493032" cy="25761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E7B009-2311-491B-8FAC-DCB5ED222CB6}"/>
              </a:ext>
            </a:extLst>
          </p:cNvPr>
          <p:cNvSpPr txBox="1"/>
          <p:nvPr/>
        </p:nvSpPr>
        <p:spPr>
          <a:xfrm>
            <a:off x="3727937" y="2571631"/>
            <a:ext cx="443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Require Suburbs in Victoria → 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Use Suburbs List Recommended by Each Website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9140213-57F4-4F98-89F7-D42AF08FC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141" y="4083630"/>
            <a:ext cx="2529718" cy="84323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FDFB28D-0201-4200-B7BA-D081DFAAAD57}"/>
              </a:ext>
            </a:extLst>
          </p:cNvPr>
          <p:cNvSpPr txBox="1"/>
          <p:nvPr/>
        </p:nvSpPr>
        <p:spPr>
          <a:xfrm>
            <a:off x="2972925" y="3507030"/>
            <a:ext cx="152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101 Suburbs in ServiceSeeking</a:t>
            </a:r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51714D5F-59E1-4856-B4D1-8834F17369F3}"/>
              </a:ext>
            </a:extLst>
          </p:cNvPr>
          <p:cNvSpPr/>
          <p:nvPr/>
        </p:nvSpPr>
        <p:spPr>
          <a:xfrm>
            <a:off x="4244924" y="3161713"/>
            <a:ext cx="493032" cy="25761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C093F9C-672F-4D93-A96A-077988B13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187" y="4053740"/>
            <a:ext cx="2904409" cy="105064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D15A63D-AF0F-46C0-8FA8-E298B9911F5B}"/>
              </a:ext>
            </a:extLst>
          </p:cNvPr>
          <p:cNvSpPr txBox="1"/>
          <p:nvPr/>
        </p:nvSpPr>
        <p:spPr>
          <a:xfrm>
            <a:off x="6042281" y="3507030"/>
            <a:ext cx="152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1000 Suburbs in HiPages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30A1951-578C-4253-B32F-617693759DE9}"/>
              </a:ext>
            </a:extLst>
          </p:cNvPr>
          <p:cNvCxnSpPr>
            <a:cxnSpLocks/>
          </p:cNvCxnSpPr>
          <p:nvPr/>
        </p:nvCxnSpPr>
        <p:spPr>
          <a:xfrm>
            <a:off x="4380920" y="3768640"/>
            <a:ext cx="2380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BD2A9DC-B8B3-44EF-956F-FD705161C9DF}"/>
              </a:ext>
            </a:extLst>
          </p:cNvPr>
          <p:cNvSpPr txBox="1"/>
          <p:nvPr/>
        </p:nvSpPr>
        <p:spPr>
          <a:xfrm>
            <a:off x="4515274" y="3614751"/>
            <a:ext cx="152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392 Companies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1DB8491-8E4A-4BFB-A0D8-C28F484E87F3}"/>
              </a:ext>
            </a:extLst>
          </p:cNvPr>
          <p:cNvCxnSpPr>
            <a:cxnSpLocks/>
          </p:cNvCxnSpPr>
          <p:nvPr/>
        </p:nvCxnSpPr>
        <p:spPr>
          <a:xfrm>
            <a:off x="7506548" y="3771827"/>
            <a:ext cx="2380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A3DD531A-34BC-42CA-A7AE-702B4F82062D}"/>
              </a:ext>
            </a:extLst>
          </p:cNvPr>
          <p:cNvSpPr txBox="1"/>
          <p:nvPr/>
        </p:nvSpPr>
        <p:spPr>
          <a:xfrm>
            <a:off x="7655391" y="3614750"/>
            <a:ext cx="152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643 Companies</a:t>
            </a:r>
          </a:p>
        </p:txBody>
      </p:sp>
      <p:sp>
        <p:nvSpPr>
          <p:cNvPr id="52" name="箭头: 下 51">
            <a:extLst>
              <a:ext uri="{FF2B5EF4-FFF2-40B4-BE49-F238E27FC236}">
                <a16:creationId xmlns:a16="http://schemas.microsoft.com/office/drawing/2014/main" id="{BE3DD333-FEE5-44AC-BC5E-27D83686ED70}"/>
              </a:ext>
            </a:extLst>
          </p:cNvPr>
          <p:cNvSpPr/>
          <p:nvPr/>
        </p:nvSpPr>
        <p:spPr>
          <a:xfrm>
            <a:off x="7269470" y="3161713"/>
            <a:ext cx="493032" cy="25761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6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C136EF-71E0-AF46-BEB4-F2D9088D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Scrapping and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C5F5-5EA0-0145-ACAA-1D874854811E}"/>
              </a:ext>
            </a:extLst>
          </p:cNvPr>
          <p:cNvSpPr txBox="1"/>
          <p:nvPr/>
        </p:nvSpPr>
        <p:spPr>
          <a:xfrm>
            <a:off x="272026" y="1276128"/>
            <a:ext cx="576837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All electrician data was scrapped from 4 different websites. </a:t>
            </a:r>
            <a:br>
              <a:rPr lang="en-US"/>
            </a:br>
            <a:r>
              <a:rPr lang="en-US">
                <a:latin typeface="Calibri"/>
                <a:cs typeface="Calibri"/>
              </a:rPr>
              <a:t>The scrapped data was divided into three parts.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552BED-B1BA-C24C-A053-95E9628F30A0}"/>
              </a:ext>
            </a:extLst>
          </p:cNvPr>
          <p:cNvSpPr/>
          <p:nvPr/>
        </p:nvSpPr>
        <p:spPr>
          <a:xfrm>
            <a:off x="1361193" y="2141735"/>
            <a:ext cx="2189746" cy="39495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Licensed Electricians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B02D50-1D74-7042-A012-7D3298A27319}"/>
              </a:ext>
            </a:extLst>
          </p:cNvPr>
          <p:cNvSpPr/>
          <p:nvPr/>
        </p:nvSpPr>
        <p:spPr>
          <a:xfrm>
            <a:off x="4724939" y="2143178"/>
            <a:ext cx="3096126" cy="39495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Electricians, License number not Provided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99FE6-064B-7C43-8CC7-8539730A9F25}"/>
              </a:ext>
            </a:extLst>
          </p:cNvPr>
          <p:cNvSpPr/>
          <p:nvPr/>
        </p:nvSpPr>
        <p:spPr>
          <a:xfrm>
            <a:off x="908003" y="4800037"/>
            <a:ext cx="2286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/>
              <a:t>https://</a:t>
            </a:r>
            <a:r>
              <a:rPr lang="en-AU" sz="700" err="1"/>
              <a:t>www.airtasker.com</a:t>
            </a:r>
            <a:r>
              <a:rPr lang="en-AU" sz="700"/>
              <a:t>/users/lachlan-b-4132247/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36888-464A-8846-A8E0-0702C41A41DB}"/>
              </a:ext>
            </a:extLst>
          </p:cNvPr>
          <p:cNvSpPr/>
          <p:nvPr/>
        </p:nvSpPr>
        <p:spPr>
          <a:xfrm>
            <a:off x="4688363" y="4798357"/>
            <a:ext cx="216833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/>
              <a:t>https://</a:t>
            </a:r>
            <a:r>
              <a:rPr lang="en-AU" sz="700" err="1"/>
              <a:t>www.airtasker.com</a:t>
            </a:r>
            <a:r>
              <a:rPr lang="en-AU" sz="700"/>
              <a:t>/users/alec-t-18429333/</a:t>
            </a:r>
          </a:p>
        </p:txBody>
      </p:sp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EEDB5BF0-6D9B-4A49-9500-D920B04D2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912"/>
          <a:stretch/>
        </p:blipFill>
        <p:spPr>
          <a:xfrm>
            <a:off x="806326" y="2612786"/>
            <a:ext cx="3112528" cy="2121909"/>
          </a:xfrm>
          <a:ln>
            <a:solidFill>
              <a:schemeClr val="tx1"/>
            </a:solidFill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E8A4268-95E1-4FF7-99D2-0BBC1B31BC9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686516" y="2612786"/>
            <a:ext cx="3457116" cy="212190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1891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C1A7B-66EA-1341-BA24-EE103D24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E8D559-0999-0742-BC9E-7E478C11ACC9}"/>
              </a:ext>
            </a:extLst>
          </p:cNvPr>
          <p:cNvSpPr/>
          <p:nvPr/>
        </p:nvSpPr>
        <p:spPr>
          <a:xfrm>
            <a:off x="1546682" y="1642144"/>
            <a:ext cx="5680285" cy="39495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Not electricians, but performed electric task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D737D-16A9-AC46-A51D-B0BD938C8B4C}"/>
              </a:ext>
            </a:extLst>
          </p:cNvPr>
          <p:cNvCxnSpPr/>
          <p:nvPr/>
        </p:nvCxnSpPr>
        <p:spPr>
          <a:xfrm>
            <a:off x="4386824" y="3370332"/>
            <a:ext cx="642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3D7E6-66D9-A947-903D-556DD603CD51}"/>
              </a:ext>
            </a:extLst>
          </p:cNvPr>
          <p:cNvSpPr/>
          <p:nvPr/>
        </p:nvSpPr>
        <p:spPr>
          <a:xfrm>
            <a:off x="3350146" y="3904336"/>
            <a:ext cx="842211" cy="28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549F64-1B91-974E-AF43-A18E54BAA350}"/>
              </a:ext>
            </a:extLst>
          </p:cNvPr>
          <p:cNvSpPr/>
          <p:nvPr/>
        </p:nvSpPr>
        <p:spPr>
          <a:xfrm>
            <a:off x="523774" y="4416676"/>
            <a:ext cx="199184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500"/>
              <a:t>https://</a:t>
            </a:r>
            <a:r>
              <a:rPr lang="en-AU" sz="500" err="1"/>
              <a:t>www.airtasker.com</a:t>
            </a:r>
            <a:r>
              <a:rPr lang="en-AU" sz="500"/>
              <a:t>/users/muhammad-omar-m-9221041/</a:t>
            </a:r>
          </a:p>
        </p:txBody>
      </p:sp>
      <p:pic>
        <p:nvPicPr>
          <p:cNvPr id="8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356118-3074-4C72-9C8D-36ECA6B7F6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837" y="2427889"/>
            <a:ext cx="3721399" cy="1928608"/>
          </a:xfrm>
          <a:ln>
            <a:solidFill>
              <a:schemeClr val="tx1"/>
            </a:solidFill>
          </a:ln>
        </p:spPr>
      </p:pic>
      <p:pic>
        <p:nvPicPr>
          <p:cNvPr id="15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9E2F42-4D63-475B-B818-E122D594F66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190683" y="2427889"/>
            <a:ext cx="3154753" cy="1987438"/>
          </a:xfr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E519B7D-6DD3-844D-8655-0FF4F44ACCAA}"/>
              </a:ext>
            </a:extLst>
          </p:cNvPr>
          <p:cNvSpPr/>
          <p:nvPr/>
        </p:nvSpPr>
        <p:spPr>
          <a:xfrm>
            <a:off x="5323318" y="3026590"/>
            <a:ext cx="1446444" cy="1331637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52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9676" y="478901"/>
            <a:ext cx="6479628" cy="417173"/>
          </a:xfrm>
        </p:spPr>
        <p:txBody>
          <a:bodyPr/>
          <a:lstStyle/>
          <a:p>
            <a:r>
              <a:rPr lang="en-US">
                <a:latin typeface="Bahnschrift Light"/>
                <a:ea typeface="Source Sans Pro"/>
                <a:cs typeface="Calibri"/>
              </a:rPr>
              <a:t>Statistics</a:t>
            </a:r>
            <a:endParaRPr lang="en-US">
              <a:latin typeface="Bahnschrift Light" panose="020B0502040204020203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9B3B14-A4F4-43BD-85F2-3F4ADBC4213A}"/>
              </a:ext>
            </a:extLst>
          </p:cNvPr>
          <p:cNvSpPr txBox="1"/>
          <p:nvPr/>
        </p:nvSpPr>
        <p:spPr>
          <a:xfrm>
            <a:off x="689463" y="2248528"/>
            <a:ext cx="265531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Name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Address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>
                <a:latin typeface="Arial"/>
                <a:cs typeface="Arial"/>
              </a:rPr>
              <a:t>Suburb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>
                <a:latin typeface="Arial"/>
                <a:cs typeface="Arial"/>
              </a:rPr>
              <a:t>Postcode</a:t>
            </a: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License Information</a:t>
            </a: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Description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Ratings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Reviews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>
                <a:latin typeface="Arial"/>
                <a:cs typeface="Arial"/>
              </a:rPr>
              <a:t>Timeframe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E3BCCD-864D-4C7C-85CB-A0F823B35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30236"/>
              </p:ext>
            </p:extLst>
          </p:nvPr>
        </p:nvGraphicFramePr>
        <p:xfrm>
          <a:off x="3775363" y="2125806"/>
          <a:ext cx="5064153" cy="277285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735417435"/>
                    </a:ext>
                  </a:extLst>
                </a:gridCol>
                <a:gridCol w="1047563">
                  <a:extLst>
                    <a:ext uri="{9D8B030D-6E8A-4147-A177-3AD203B41FA5}">
                      <a16:colId xmlns:a16="http://schemas.microsoft.com/office/drawing/2014/main" val="3848859274"/>
                    </a:ext>
                  </a:extLst>
                </a:gridCol>
                <a:gridCol w="693902">
                  <a:extLst>
                    <a:ext uri="{9D8B030D-6E8A-4147-A177-3AD203B41FA5}">
                      <a16:colId xmlns:a16="http://schemas.microsoft.com/office/drawing/2014/main" val="1995930437"/>
                    </a:ext>
                  </a:extLst>
                </a:gridCol>
                <a:gridCol w="543054">
                  <a:extLst>
                    <a:ext uri="{9D8B030D-6E8A-4147-A177-3AD203B41FA5}">
                      <a16:colId xmlns:a16="http://schemas.microsoft.com/office/drawing/2014/main" val="2768805790"/>
                    </a:ext>
                  </a:extLst>
                </a:gridCol>
                <a:gridCol w="522941">
                  <a:extLst>
                    <a:ext uri="{9D8B030D-6E8A-4147-A177-3AD203B41FA5}">
                      <a16:colId xmlns:a16="http://schemas.microsoft.com/office/drawing/2014/main" val="2812964412"/>
                    </a:ext>
                  </a:extLst>
                </a:gridCol>
                <a:gridCol w="389793">
                  <a:extLst>
                    <a:ext uri="{9D8B030D-6E8A-4147-A177-3AD203B41FA5}">
                      <a16:colId xmlns:a16="http://schemas.microsoft.com/office/drawing/2014/main" val="1572160135"/>
                    </a:ext>
                  </a:extLst>
                </a:gridCol>
              </a:tblGrid>
              <a:tr h="4012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u="none" strike="noStrike" noProof="0">
                          <a:effectLst/>
                        </a:rPr>
                        <a:t>License Information</a:t>
                      </a:r>
                      <a:endParaRPr lang="en-US" b="1"/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</a:rPr>
                        <a:t>Website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4" marR="9524" marT="9524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364961"/>
                  </a:ext>
                </a:extLst>
              </a:tr>
              <a:tr h="499293"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Airtasker</a:t>
                      </a:r>
                      <a:endParaRPr lang="en-US" sz="1100" err="1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Gumtree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HiPages</a:t>
                      </a:r>
                      <a:endParaRPr lang="en-US" sz="1100" err="1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Service Seek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534654"/>
                  </a:ext>
                </a:extLst>
              </a:tr>
              <a:tr h="49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Electrician - License Number </a:t>
                      </a:r>
                      <a:endParaRPr lang="en-US" sz="1100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not provided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232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176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475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53763"/>
                  </a:ext>
                </a:extLst>
              </a:tr>
              <a:tr h="4012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Licensed Electrician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599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171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887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789684"/>
                  </a:ext>
                </a:extLst>
              </a:tr>
              <a:tr h="490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Not electrician, but performed </a:t>
                      </a:r>
                      <a:endParaRPr lang="en-US" sz="1100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electric task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448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>
                        <a:effectLst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464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035730"/>
                  </a:ext>
                </a:extLst>
              </a:tr>
              <a:tr h="4903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765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115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599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347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>
                          <a:effectLst/>
                        </a:rPr>
                        <a:t>1827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822779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A5EADF-B034-4A28-9118-32C521FAD270}"/>
              </a:ext>
            </a:extLst>
          </p:cNvPr>
          <p:cNvSpPr/>
          <p:nvPr/>
        </p:nvSpPr>
        <p:spPr>
          <a:xfrm>
            <a:off x="720436" y="1413164"/>
            <a:ext cx="1962149" cy="4684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Common Features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27AE8C-C026-47AE-B73D-7611B1570274}"/>
              </a:ext>
            </a:extLst>
          </p:cNvPr>
          <p:cNvSpPr/>
          <p:nvPr/>
        </p:nvSpPr>
        <p:spPr>
          <a:xfrm>
            <a:off x="5478605" y="1413163"/>
            <a:ext cx="1962149" cy="4684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7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5256-10B4-45A1-97F2-2DE59CC8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Data Processing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09D93-A66F-411B-95D5-09E8177AAA83}"/>
              </a:ext>
            </a:extLst>
          </p:cNvPr>
          <p:cNvSpPr txBox="1"/>
          <p:nvPr/>
        </p:nvSpPr>
        <p:spPr>
          <a:xfrm>
            <a:off x="498382" y="1494304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Blank Descriptions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License Numbers</a:t>
            </a: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Duplicate Entries</a:t>
            </a:r>
            <a:endParaRPr lang="en-US">
              <a:cs typeface="Calibri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A1ED82-5938-45DA-B208-0C06AC45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47" y="2271379"/>
            <a:ext cx="3218049" cy="2537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366ECF-38B3-4DD1-88BE-5FD72FE1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57" y="1190906"/>
            <a:ext cx="1934206" cy="3610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36A3DA-C776-4F5A-91E8-F3BD454BE0E6}"/>
              </a:ext>
            </a:extLst>
          </p:cNvPr>
          <p:cNvSpPr/>
          <p:nvPr/>
        </p:nvSpPr>
        <p:spPr>
          <a:xfrm>
            <a:off x="4081330" y="2996660"/>
            <a:ext cx="842211" cy="204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52C4F-90A5-4973-BF23-D975FD604092}"/>
              </a:ext>
            </a:extLst>
          </p:cNvPr>
          <p:cNvSpPr txBox="1"/>
          <p:nvPr/>
        </p:nvSpPr>
        <p:spPr>
          <a:xfrm>
            <a:off x="6738657" y="4805643"/>
            <a:ext cx="19868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latin typeface="Calibri"/>
                <a:cs typeface="Calibri"/>
              </a:rPr>
              <a:t>https://www.serviceseeking.com.au/profile/137946-threenine-electrics?source=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BC6F1-85A1-4A02-9D5E-9D0A776105C2}"/>
              </a:ext>
            </a:extLst>
          </p:cNvPr>
          <p:cNvSpPr txBox="1"/>
          <p:nvPr/>
        </p:nvSpPr>
        <p:spPr>
          <a:xfrm>
            <a:off x="3288646" y="4805643"/>
            <a:ext cx="2743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latin typeface="Calibri"/>
                <a:cs typeface="Calibri"/>
              </a:rPr>
              <a:t>https://www.airtasker.com/users/shaneel-shivam-n-15382209/</a:t>
            </a:r>
          </a:p>
        </p:txBody>
      </p:sp>
    </p:spTree>
    <p:extLst>
      <p:ext uri="{BB962C8B-B14F-4D97-AF65-F5344CB8AC3E}">
        <p14:creationId xmlns:p14="http://schemas.microsoft.com/office/powerpoint/2010/main" val="253084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3529AA3-6B91-4125-9708-5021839A4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Results – Worker Information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67C2C8-67D7-4E5E-8349-2205454ACB9B}"/>
              </a:ext>
            </a:extLst>
          </p:cNvPr>
          <p:cNvSpPr txBox="1"/>
          <p:nvPr/>
        </p:nvSpPr>
        <p:spPr>
          <a:xfrm>
            <a:off x="337625" y="1280159"/>
            <a:ext cx="8468750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Storyline of ESV project:</a:t>
            </a:r>
            <a:br>
              <a:rPr lang="en-US">
                <a:latin typeface="Calibri"/>
                <a:cs typeface="Calibri"/>
              </a:rPr>
            </a:br>
            <a:r>
              <a:rPr lang="en-US" sz="1600">
                <a:latin typeface="Calibri"/>
                <a:cs typeface="Calibri"/>
                <a:hlinkClick r:id="rId2"/>
              </a:rPr>
              <a:t>https://public.tableau.com/shared/QJJFHF68Z?:display_count=n&amp;:origin=viz_share_link</a:t>
            </a:r>
            <a:endParaRPr lang="en-US" sz="1600">
              <a:latin typeface="Calibri"/>
              <a:cs typeface="Calibri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00C066B-B4E7-4592-B5D4-53019B06B3B9}"/>
              </a:ext>
            </a:extLst>
          </p:cNvPr>
          <p:cNvGrpSpPr/>
          <p:nvPr/>
        </p:nvGrpSpPr>
        <p:grpSpPr>
          <a:xfrm>
            <a:off x="644103" y="2016323"/>
            <a:ext cx="3092326" cy="2924053"/>
            <a:chOff x="644103" y="2016323"/>
            <a:chExt cx="3092326" cy="29240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5A53777-60B5-488B-A3CD-0B20F0A9A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103" y="2016323"/>
              <a:ext cx="3092326" cy="29240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9F1449E-C491-40E3-9A38-1D453A61B058}"/>
                </a:ext>
              </a:extLst>
            </p:cNvPr>
            <p:cNvSpPr/>
            <p:nvPr/>
          </p:nvSpPr>
          <p:spPr>
            <a:xfrm>
              <a:off x="1989412" y="2902159"/>
              <a:ext cx="401707" cy="398474"/>
            </a:xfrm>
            <a:custGeom>
              <a:avLst/>
              <a:gdLst>
                <a:gd name="connsiteX0" fmla="*/ 0 w 401707"/>
                <a:gd name="connsiteY0" fmla="*/ 199237 h 398474"/>
                <a:gd name="connsiteX1" fmla="*/ 200854 w 401707"/>
                <a:gd name="connsiteY1" fmla="*/ 0 h 398474"/>
                <a:gd name="connsiteX2" fmla="*/ 401708 w 401707"/>
                <a:gd name="connsiteY2" fmla="*/ 199237 h 398474"/>
                <a:gd name="connsiteX3" fmla="*/ 200854 w 401707"/>
                <a:gd name="connsiteY3" fmla="*/ 398474 h 398474"/>
                <a:gd name="connsiteX4" fmla="*/ 0 w 401707"/>
                <a:gd name="connsiteY4" fmla="*/ 199237 h 39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707" h="398474" extrusionOk="0">
                  <a:moveTo>
                    <a:pt x="0" y="199237"/>
                  </a:moveTo>
                  <a:cubicBezTo>
                    <a:pt x="368" y="86436"/>
                    <a:pt x="92094" y="1748"/>
                    <a:pt x="200854" y="0"/>
                  </a:cubicBezTo>
                  <a:cubicBezTo>
                    <a:pt x="304479" y="-2762"/>
                    <a:pt x="403050" y="84496"/>
                    <a:pt x="401708" y="199237"/>
                  </a:cubicBezTo>
                  <a:cubicBezTo>
                    <a:pt x="412471" y="302159"/>
                    <a:pt x="303620" y="419274"/>
                    <a:pt x="200854" y="398474"/>
                  </a:cubicBezTo>
                  <a:cubicBezTo>
                    <a:pt x="81790" y="425190"/>
                    <a:pt x="18015" y="293428"/>
                    <a:pt x="0" y="19923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ABD390-59FC-482E-8772-C0482CEBEE1E}"/>
              </a:ext>
            </a:extLst>
          </p:cNvPr>
          <p:cNvGrpSpPr/>
          <p:nvPr/>
        </p:nvGrpSpPr>
        <p:grpSpPr>
          <a:xfrm>
            <a:off x="4572635" y="2781124"/>
            <a:ext cx="3207883" cy="1002227"/>
            <a:chOff x="3861132" y="1752221"/>
            <a:chExt cx="3207883" cy="10022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F6B2BAE-D187-4428-A602-517216B9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1132" y="1752221"/>
              <a:ext cx="3207883" cy="10022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F782FE4-BD41-45E5-BBB1-0750E46D0788}"/>
                </a:ext>
              </a:extLst>
            </p:cNvPr>
            <p:cNvSpPr/>
            <p:nvPr/>
          </p:nvSpPr>
          <p:spPr>
            <a:xfrm>
              <a:off x="3949899" y="2334872"/>
              <a:ext cx="401707" cy="398474"/>
            </a:xfrm>
            <a:custGeom>
              <a:avLst/>
              <a:gdLst>
                <a:gd name="connsiteX0" fmla="*/ 0 w 401707"/>
                <a:gd name="connsiteY0" fmla="*/ 199237 h 398474"/>
                <a:gd name="connsiteX1" fmla="*/ 200854 w 401707"/>
                <a:gd name="connsiteY1" fmla="*/ 0 h 398474"/>
                <a:gd name="connsiteX2" fmla="*/ 401708 w 401707"/>
                <a:gd name="connsiteY2" fmla="*/ 199237 h 398474"/>
                <a:gd name="connsiteX3" fmla="*/ 200854 w 401707"/>
                <a:gd name="connsiteY3" fmla="*/ 398474 h 398474"/>
                <a:gd name="connsiteX4" fmla="*/ 0 w 401707"/>
                <a:gd name="connsiteY4" fmla="*/ 199237 h 39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707" h="398474" extrusionOk="0">
                  <a:moveTo>
                    <a:pt x="0" y="199237"/>
                  </a:moveTo>
                  <a:cubicBezTo>
                    <a:pt x="368" y="86436"/>
                    <a:pt x="92094" y="1748"/>
                    <a:pt x="200854" y="0"/>
                  </a:cubicBezTo>
                  <a:cubicBezTo>
                    <a:pt x="304479" y="-2762"/>
                    <a:pt x="403050" y="84496"/>
                    <a:pt x="401708" y="199237"/>
                  </a:cubicBezTo>
                  <a:cubicBezTo>
                    <a:pt x="412471" y="302159"/>
                    <a:pt x="303620" y="419274"/>
                    <a:pt x="200854" y="398474"/>
                  </a:cubicBezTo>
                  <a:cubicBezTo>
                    <a:pt x="81790" y="425190"/>
                    <a:pt x="18015" y="293428"/>
                    <a:pt x="0" y="19923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3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EE9A-EE85-474D-AA63-0499EDB4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Calibri"/>
                <a:ea typeface="Source Sans Pro"/>
                <a:cs typeface="Calibri"/>
              </a:rPr>
              <a:t>Why Topic Modelling?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9BD6C7A-A8E2-41D6-8F1F-7AE272C8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4" y="1779754"/>
            <a:ext cx="3928086" cy="290440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204E575-4AD9-42F2-AC6D-859D1CE640AE}"/>
              </a:ext>
            </a:extLst>
          </p:cNvPr>
          <p:cNvSpPr/>
          <p:nvPr/>
        </p:nvSpPr>
        <p:spPr>
          <a:xfrm>
            <a:off x="4444890" y="2794259"/>
            <a:ext cx="1841610" cy="556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692EDB-5EB8-43D3-BD54-B6AFD40A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24" y="1310443"/>
            <a:ext cx="1706880" cy="1138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5575B0-753F-4C0D-92E2-C1EA4A81C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804" y="2546579"/>
            <a:ext cx="1841610" cy="1189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30C483-0C23-4585-AAB6-516C2FABB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924" y="3833212"/>
            <a:ext cx="1638300" cy="10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9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4910-9661-4591-9097-2C659413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Latent Dirichlet Allocation (LDA)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3B1EC-5B70-49D7-B891-C88FE9F6D59A}"/>
              </a:ext>
            </a:extLst>
          </p:cNvPr>
          <p:cNvSpPr txBox="1"/>
          <p:nvPr/>
        </p:nvSpPr>
        <p:spPr>
          <a:xfrm>
            <a:off x="297180" y="1281351"/>
            <a:ext cx="787146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NimbusRomNo9L-Regu"/>
              </a:rPr>
              <a:t>LDA is one of t</a:t>
            </a:r>
            <a:r>
              <a:rPr lang="en-US" sz="1800" b="0" i="0" u="none" strike="noStrike" baseline="0">
                <a:latin typeface="NimbusRomNo9L-Regu"/>
              </a:rPr>
              <a:t>he most popular methods in topic modeling used in Natural Language Processing (NLP).</a:t>
            </a:r>
            <a:endParaRPr lang="en-US"/>
          </a:p>
          <a:p>
            <a:pPr algn="just"/>
            <a:endParaRPr lang="en-US" sz="1800" b="0" i="0" u="none" strike="noStrike" baseline="0">
              <a:latin typeface="NimbusRomNo9L-Regu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NimbusRomNo9L-Regu"/>
              </a:rPr>
              <a:t>LDA is an </a:t>
            </a:r>
            <a:r>
              <a:rPr lang="en-IN" sz="1800" b="0" i="0" u="none" strike="noStrike" baseline="0">
                <a:latin typeface="NimbusRomNo9L-Regu"/>
              </a:rPr>
              <a:t>unsupervised </a:t>
            </a:r>
            <a:r>
              <a:rPr lang="en-US" sz="1800" b="0" i="0" u="none" strike="noStrike" baseline="0">
                <a:latin typeface="NimbusRomNo9L-Regu"/>
              </a:rPr>
              <a:t>generative probabilistic model of a corpus.</a:t>
            </a:r>
            <a:r>
              <a:rPr lang="en-US">
                <a:latin typeface="NimbusRomNo9L-Regu"/>
              </a:rPr>
              <a:t> </a:t>
            </a:r>
            <a:endParaRPr lang="en-US" sz="1800" b="0" i="0" u="none" strike="noStrike" baseline="0">
              <a:latin typeface="NimbusRomNo9L-Regu"/>
            </a:endParaRPr>
          </a:p>
          <a:p>
            <a:pPr algn="just"/>
            <a:endParaRPr lang="en-US" sz="1800" b="0" i="0" u="none" strike="noStrike" baseline="0">
              <a:latin typeface="NimbusRomNo9L-Regu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NimbusRomNo9L-Regu"/>
              </a:rPr>
              <a:t>The basic idea is that the documents are represented as random mixtures over latent topics, where a topic is characterized by a distribution over words. </a:t>
            </a:r>
          </a:p>
          <a:p>
            <a:pPr algn="just"/>
            <a:endParaRPr lang="en-US" sz="1800" b="0" i="0" u="none" strike="noStrike" baseline="0">
              <a:latin typeface="NimbusRomNo9L-Regu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NimbusRomNo9L-Regu"/>
              </a:rPr>
              <a:t>LDA represents topics by word probabilities.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i="0" u="none" strike="noStrike" baseline="0">
              <a:latin typeface="NimbusRomNo9L-Regu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NimbusRomNo9L-Regu"/>
              </a:rPr>
              <a:t>The words with highest probabilities in each topic usually give a good idea of what the topic is can word </a:t>
            </a:r>
            <a:r>
              <a:rPr lang="en-IN" sz="1800" b="0" i="0" u="none" strike="noStrike" baseline="0">
                <a:latin typeface="NimbusRomNo9L-Regu"/>
              </a:rPr>
              <a:t>probabilities from LDA.</a:t>
            </a:r>
            <a:endParaRPr lang="en-IN"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9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970F-848F-4336-808F-35FCA247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409373"/>
            <a:ext cx="7719060" cy="556230"/>
          </a:xfrm>
        </p:spPr>
        <p:txBody>
          <a:bodyPr/>
          <a:lstStyle/>
          <a:p>
            <a:r>
              <a:rPr lang="en-IN"/>
              <a:t>Representation of LDA using 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079D2-023F-4FA1-A9B3-4D92F4E3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" y="1140143"/>
            <a:ext cx="8549640" cy="3044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D7F59-98BC-4435-BF95-397D8618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4184549"/>
            <a:ext cx="8492489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8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C1AB-9847-4EDB-B847-35017518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Methodology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0A3018D-1A96-426C-8D59-58D258DB5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375842"/>
              </p:ext>
            </p:extLst>
          </p:nvPr>
        </p:nvGraphicFramePr>
        <p:xfrm>
          <a:off x="289560" y="1181100"/>
          <a:ext cx="8465820" cy="1988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5EF425-194F-4CAC-BDD3-B3A96CB3B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71750"/>
            <a:ext cx="6178867" cy="2459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9AC22-37EC-4E23-A647-21FE94360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586" y="3317003"/>
            <a:ext cx="3277076" cy="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5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76" y="478901"/>
            <a:ext cx="6479628" cy="417173"/>
          </a:xfrm>
        </p:spPr>
        <p:txBody>
          <a:bodyPr/>
          <a:lstStyle/>
          <a:p>
            <a:r>
              <a:rPr lang="en-US">
                <a:latin typeface="+mj-lt"/>
                <a:ea typeface="Source Sans Pro"/>
                <a:cs typeface="Source Sans Pro" charset="0"/>
              </a:rPr>
              <a:t>Our Team  </a:t>
            </a:r>
            <a:endParaRPr lang="en-US">
              <a:latin typeface="+mj-lt"/>
              <a:cs typeface="Source Sans Pro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337670-3ED7-4DEC-9BF5-A8394B395349}"/>
              </a:ext>
            </a:extLst>
          </p:cNvPr>
          <p:cNvGrpSpPr/>
          <p:nvPr/>
        </p:nvGrpSpPr>
        <p:grpSpPr>
          <a:xfrm>
            <a:off x="744332" y="1461913"/>
            <a:ext cx="3587263" cy="2919046"/>
            <a:chOff x="499403" y="1461913"/>
            <a:chExt cx="3587263" cy="29190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EE7C5C-D041-4D63-B7F2-EF44062E9224}"/>
                </a:ext>
              </a:extLst>
            </p:cNvPr>
            <p:cNvSpPr txBox="1"/>
            <p:nvPr/>
          </p:nvSpPr>
          <p:spPr>
            <a:xfrm>
              <a:off x="652464" y="1628775"/>
              <a:ext cx="3434202" cy="25853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zh-CN">
                  <a:latin typeface="Arial"/>
                  <a:ea typeface="Source Sans Pro"/>
                  <a:cs typeface="Calibri"/>
                </a:rPr>
                <a:t>Team Members:</a:t>
              </a:r>
              <a:endParaRPr lang="en-IN">
                <a:latin typeface="Arial"/>
                <a:ea typeface="Source Sans Pro"/>
                <a:cs typeface="Calibri"/>
              </a:endParaRPr>
            </a:p>
            <a:p>
              <a:endParaRPr lang="en-US">
                <a:latin typeface="Arial"/>
                <a:ea typeface="Source Sans Pro"/>
                <a:cs typeface="Calibri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>
                  <a:latin typeface="Arial"/>
                  <a:ea typeface="Source Sans Pro"/>
                  <a:cs typeface="Calibri"/>
                </a:rPr>
                <a:t>Chen Zhou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IN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>
                  <a:latin typeface="Arial"/>
                  <a:ea typeface="Source Sans Pro"/>
                  <a:cs typeface="Calibri"/>
                </a:rPr>
                <a:t>Meghna Panda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IN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>
                  <a:latin typeface="Arial"/>
                  <a:ea typeface="Source Sans Pro"/>
                  <a:cs typeface="Calibri"/>
                </a:rPr>
                <a:t>Vignesh Lakshminarayanan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IN"/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>
                  <a:latin typeface="Arial"/>
                  <a:ea typeface="Source Sans Pro"/>
                  <a:cs typeface="Calibri"/>
                </a:rPr>
                <a:t>Xinyu Mao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0BEB376-D554-4C15-9776-8DB640E10197}"/>
                </a:ext>
              </a:extLst>
            </p:cNvPr>
            <p:cNvSpPr/>
            <p:nvPr/>
          </p:nvSpPr>
          <p:spPr>
            <a:xfrm>
              <a:off x="499403" y="1461913"/>
              <a:ext cx="3530991" cy="2919046"/>
            </a:xfrm>
            <a:custGeom>
              <a:avLst/>
              <a:gdLst>
                <a:gd name="connsiteX0" fmla="*/ 0 w 3530991"/>
                <a:gd name="connsiteY0" fmla="*/ 486517 h 2919046"/>
                <a:gd name="connsiteX1" fmla="*/ 486517 w 3530991"/>
                <a:gd name="connsiteY1" fmla="*/ 0 h 2919046"/>
                <a:gd name="connsiteX2" fmla="*/ 1177165 w 3530991"/>
                <a:gd name="connsiteY2" fmla="*/ 0 h 2919046"/>
                <a:gd name="connsiteX3" fmla="*/ 1791075 w 3530991"/>
                <a:gd name="connsiteY3" fmla="*/ 0 h 2919046"/>
                <a:gd name="connsiteX4" fmla="*/ 2379405 w 3530991"/>
                <a:gd name="connsiteY4" fmla="*/ 0 h 2919046"/>
                <a:gd name="connsiteX5" fmla="*/ 3044474 w 3530991"/>
                <a:gd name="connsiteY5" fmla="*/ 0 h 2919046"/>
                <a:gd name="connsiteX6" fmla="*/ 3530991 w 3530991"/>
                <a:gd name="connsiteY6" fmla="*/ 486517 h 2919046"/>
                <a:gd name="connsiteX7" fmla="*/ 3530991 w 3530991"/>
                <a:gd name="connsiteY7" fmla="*/ 1135188 h 2919046"/>
                <a:gd name="connsiteX8" fmla="*/ 3530991 w 3530991"/>
                <a:gd name="connsiteY8" fmla="*/ 1822779 h 2919046"/>
                <a:gd name="connsiteX9" fmla="*/ 3530991 w 3530991"/>
                <a:gd name="connsiteY9" fmla="*/ 2432529 h 2919046"/>
                <a:gd name="connsiteX10" fmla="*/ 3044474 w 3530991"/>
                <a:gd name="connsiteY10" fmla="*/ 2919046 h 2919046"/>
                <a:gd name="connsiteX11" fmla="*/ 2379405 w 3530991"/>
                <a:gd name="connsiteY11" fmla="*/ 2919046 h 2919046"/>
                <a:gd name="connsiteX12" fmla="*/ 1688757 w 3530991"/>
                <a:gd name="connsiteY12" fmla="*/ 2919046 h 2919046"/>
                <a:gd name="connsiteX13" fmla="*/ 486517 w 3530991"/>
                <a:gd name="connsiteY13" fmla="*/ 2919046 h 2919046"/>
                <a:gd name="connsiteX14" fmla="*/ 0 w 3530991"/>
                <a:gd name="connsiteY14" fmla="*/ 2432529 h 2919046"/>
                <a:gd name="connsiteX15" fmla="*/ 0 w 3530991"/>
                <a:gd name="connsiteY15" fmla="*/ 1764398 h 2919046"/>
                <a:gd name="connsiteX16" fmla="*/ 0 w 3530991"/>
                <a:gd name="connsiteY16" fmla="*/ 1115728 h 2919046"/>
                <a:gd name="connsiteX17" fmla="*/ 0 w 3530991"/>
                <a:gd name="connsiteY17" fmla="*/ 486517 h 29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991" h="2919046" extrusionOk="0">
                  <a:moveTo>
                    <a:pt x="0" y="486517"/>
                  </a:moveTo>
                  <a:cubicBezTo>
                    <a:pt x="-7110" y="213436"/>
                    <a:pt x="183726" y="12796"/>
                    <a:pt x="486517" y="0"/>
                  </a:cubicBezTo>
                  <a:cubicBezTo>
                    <a:pt x="818454" y="20855"/>
                    <a:pt x="981405" y="-30709"/>
                    <a:pt x="1177165" y="0"/>
                  </a:cubicBezTo>
                  <a:cubicBezTo>
                    <a:pt x="1372925" y="30709"/>
                    <a:pt x="1565199" y="21588"/>
                    <a:pt x="1791075" y="0"/>
                  </a:cubicBezTo>
                  <a:cubicBezTo>
                    <a:pt x="2016951" y="-21588"/>
                    <a:pt x="2185053" y="18157"/>
                    <a:pt x="2379405" y="0"/>
                  </a:cubicBezTo>
                  <a:cubicBezTo>
                    <a:pt x="2573757" y="-18157"/>
                    <a:pt x="2881713" y="21446"/>
                    <a:pt x="3044474" y="0"/>
                  </a:cubicBezTo>
                  <a:cubicBezTo>
                    <a:pt x="3324019" y="-22328"/>
                    <a:pt x="3509475" y="214526"/>
                    <a:pt x="3530991" y="486517"/>
                  </a:cubicBezTo>
                  <a:cubicBezTo>
                    <a:pt x="3555790" y="765221"/>
                    <a:pt x="3539753" y="920044"/>
                    <a:pt x="3530991" y="1135188"/>
                  </a:cubicBezTo>
                  <a:cubicBezTo>
                    <a:pt x="3522229" y="1350332"/>
                    <a:pt x="3543188" y="1540501"/>
                    <a:pt x="3530991" y="1822779"/>
                  </a:cubicBezTo>
                  <a:cubicBezTo>
                    <a:pt x="3518794" y="2105057"/>
                    <a:pt x="3554247" y="2285657"/>
                    <a:pt x="3530991" y="2432529"/>
                  </a:cubicBezTo>
                  <a:cubicBezTo>
                    <a:pt x="3502627" y="2699603"/>
                    <a:pt x="3326969" y="2881205"/>
                    <a:pt x="3044474" y="2919046"/>
                  </a:cubicBezTo>
                  <a:cubicBezTo>
                    <a:pt x="2734726" y="2923230"/>
                    <a:pt x="2705074" y="2905223"/>
                    <a:pt x="2379405" y="2919046"/>
                  </a:cubicBezTo>
                  <a:cubicBezTo>
                    <a:pt x="2053736" y="2932869"/>
                    <a:pt x="1847721" y="2947016"/>
                    <a:pt x="1688757" y="2919046"/>
                  </a:cubicBezTo>
                  <a:cubicBezTo>
                    <a:pt x="1529793" y="2891076"/>
                    <a:pt x="814892" y="2915165"/>
                    <a:pt x="486517" y="2919046"/>
                  </a:cubicBezTo>
                  <a:cubicBezTo>
                    <a:pt x="186176" y="2924242"/>
                    <a:pt x="-36481" y="2676054"/>
                    <a:pt x="0" y="2432529"/>
                  </a:cubicBezTo>
                  <a:cubicBezTo>
                    <a:pt x="-26597" y="2200009"/>
                    <a:pt x="-1297" y="1918246"/>
                    <a:pt x="0" y="1764398"/>
                  </a:cubicBezTo>
                  <a:cubicBezTo>
                    <a:pt x="1297" y="1610550"/>
                    <a:pt x="-28474" y="1437687"/>
                    <a:pt x="0" y="1115728"/>
                  </a:cubicBezTo>
                  <a:cubicBezTo>
                    <a:pt x="28474" y="793769"/>
                    <a:pt x="-12111" y="794303"/>
                    <a:pt x="0" y="486517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2B2482-17E3-493B-A626-25D890602D82}"/>
              </a:ext>
            </a:extLst>
          </p:cNvPr>
          <p:cNvGrpSpPr/>
          <p:nvPr/>
        </p:nvGrpSpPr>
        <p:grpSpPr>
          <a:xfrm>
            <a:off x="5049185" y="2802395"/>
            <a:ext cx="3150209" cy="1433558"/>
            <a:chOff x="5049185" y="2802395"/>
            <a:chExt cx="3111244" cy="15114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C365E1-D306-4B8F-B182-69AF8535712C}"/>
                </a:ext>
              </a:extLst>
            </p:cNvPr>
            <p:cNvSpPr txBox="1"/>
            <p:nvPr/>
          </p:nvSpPr>
          <p:spPr>
            <a:xfrm>
              <a:off x="5096329" y="2819475"/>
              <a:ext cx="306410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IN">
                  <a:latin typeface="Arial"/>
                  <a:cs typeface="Arial"/>
                </a:rPr>
                <a:t>Client: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IN">
                <a:cs typeface="Calibri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IN">
                  <a:latin typeface="Arial"/>
                  <a:cs typeface="Arial"/>
                </a:rPr>
                <a:t>Priya Laxman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7CA4479-AA9B-4416-A08B-A7EF2F8F5613}"/>
                </a:ext>
              </a:extLst>
            </p:cNvPr>
            <p:cNvSpPr/>
            <p:nvPr/>
          </p:nvSpPr>
          <p:spPr>
            <a:xfrm>
              <a:off x="5049185" y="2802395"/>
              <a:ext cx="2743200" cy="1511489"/>
            </a:xfrm>
            <a:custGeom>
              <a:avLst/>
              <a:gdLst>
                <a:gd name="connsiteX0" fmla="*/ 0 w 2743200"/>
                <a:gd name="connsiteY0" fmla="*/ 251919 h 1511489"/>
                <a:gd name="connsiteX1" fmla="*/ 251919 w 2743200"/>
                <a:gd name="connsiteY1" fmla="*/ 0 h 1511489"/>
                <a:gd name="connsiteX2" fmla="*/ 856546 w 2743200"/>
                <a:gd name="connsiteY2" fmla="*/ 0 h 1511489"/>
                <a:gd name="connsiteX3" fmla="*/ 1393993 w 2743200"/>
                <a:gd name="connsiteY3" fmla="*/ 0 h 1511489"/>
                <a:gd name="connsiteX4" fmla="*/ 1909045 w 2743200"/>
                <a:gd name="connsiteY4" fmla="*/ 0 h 1511489"/>
                <a:gd name="connsiteX5" fmla="*/ 2491279 w 2743200"/>
                <a:gd name="connsiteY5" fmla="*/ 0 h 1511489"/>
                <a:gd name="connsiteX6" fmla="*/ 2743200 w 2743200"/>
                <a:gd name="connsiteY6" fmla="*/ 251919 h 1511489"/>
                <a:gd name="connsiteX7" fmla="*/ 2743200 w 2743200"/>
                <a:gd name="connsiteY7" fmla="*/ 755744 h 1511489"/>
                <a:gd name="connsiteX8" fmla="*/ 2743200 w 2743200"/>
                <a:gd name="connsiteY8" fmla="*/ 1259568 h 1511489"/>
                <a:gd name="connsiteX9" fmla="*/ 2491279 w 2743200"/>
                <a:gd name="connsiteY9" fmla="*/ 1511489 h 1511489"/>
                <a:gd name="connsiteX10" fmla="*/ 1931439 w 2743200"/>
                <a:gd name="connsiteY10" fmla="*/ 1511489 h 1511489"/>
                <a:gd name="connsiteX11" fmla="*/ 1393993 w 2743200"/>
                <a:gd name="connsiteY11" fmla="*/ 1511489 h 1511489"/>
                <a:gd name="connsiteX12" fmla="*/ 789365 w 2743200"/>
                <a:gd name="connsiteY12" fmla="*/ 1511489 h 1511489"/>
                <a:gd name="connsiteX13" fmla="*/ 251919 w 2743200"/>
                <a:gd name="connsiteY13" fmla="*/ 1511489 h 1511489"/>
                <a:gd name="connsiteX14" fmla="*/ 0 w 2743200"/>
                <a:gd name="connsiteY14" fmla="*/ 1259568 h 1511489"/>
                <a:gd name="connsiteX15" fmla="*/ 0 w 2743200"/>
                <a:gd name="connsiteY15" fmla="*/ 745667 h 1511489"/>
                <a:gd name="connsiteX16" fmla="*/ 0 w 2743200"/>
                <a:gd name="connsiteY16" fmla="*/ 251919 h 151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43200" h="1511489" extrusionOk="0">
                  <a:moveTo>
                    <a:pt x="0" y="251919"/>
                  </a:moveTo>
                  <a:cubicBezTo>
                    <a:pt x="-48103" y="82968"/>
                    <a:pt x="57389" y="21207"/>
                    <a:pt x="251919" y="0"/>
                  </a:cubicBezTo>
                  <a:cubicBezTo>
                    <a:pt x="414953" y="5868"/>
                    <a:pt x="537541" y="-13651"/>
                    <a:pt x="856546" y="0"/>
                  </a:cubicBezTo>
                  <a:cubicBezTo>
                    <a:pt x="1109259" y="34501"/>
                    <a:pt x="1279241" y="16129"/>
                    <a:pt x="1393993" y="0"/>
                  </a:cubicBezTo>
                  <a:cubicBezTo>
                    <a:pt x="1484216" y="-21229"/>
                    <a:pt x="1717111" y="12564"/>
                    <a:pt x="1909045" y="0"/>
                  </a:cubicBezTo>
                  <a:cubicBezTo>
                    <a:pt x="2193755" y="12918"/>
                    <a:pt x="2320468" y="-19436"/>
                    <a:pt x="2491279" y="0"/>
                  </a:cubicBezTo>
                  <a:cubicBezTo>
                    <a:pt x="2615247" y="-21873"/>
                    <a:pt x="2710495" y="140920"/>
                    <a:pt x="2743200" y="251919"/>
                  </a:cubicBezTo>
                  <a:cubicBezTo>
                    <a:pt x="2758586" y="406714"/>
                    <a:pt x="2733325" y="645779"/>
                    <a:pt x="2743200" y="755744"/>
                  </a:cubicBezTo>
                  <a:cubicBezTo>
                    <a:pt x="2749019" y="928099"/>
                    <a:pt x="2794822" y="1030963"/>
                    <a:pt x="2743200" y="1259568"/>
                  </a:cubicBezTo>
                  <a:cubicBezTo>
                    <a:pt x="2712760" y="1393784"/>
                    <a:pt x="2636781" y="1520857"/>
                    <a:pt x="2491279" y="1511489"/>
                  </a:cubicBezTo>
                  <a:cubicBezTo>
                    <a:pt x="2269566" y="1546501"/>
                    <a:pt x="2182229" y="1546019"/>
                    <a:pt x="1931439" y="1511489"/>
                  </a:cubicBezTo>
                  <a:cubicBezTo>
                    <a:pt x="1688112" y="1502770"/>
                    <a:pt x="1662998" y="1538277"/>
                    <a:pt x="1393993" y="1511489"/>
                  </a:cubicBezTo>
                  <a:cubicBezTo>
                    <a:pt x="1155147" y="1479397"/>
                    <a:pt x="922437" y="1503468"/>
                    <a:pt x="789365" y="1511489"/>
                  </a:cubicBezTo>
                  <a:cubicBezTo>
                    <a:pt x="613870" y="1491325"/>
                    <a:pt x="382136" y="1474873"/>
                    <a:pt x="251919" y="1511489"/>
                  </a:cubicBezTo>
                  <a:cubicBezTo>
                    <a:pt x="49320" y="1514762"/>
                    <a:pt x="-23325" y="1363436"/>
                    <a:pt x="0" y="1259568"/>
                  </a:cubicBezTo>
                  <a:cubicBezTo>
                    <a:pt x="-20792" y="1061367"/>
                    <a:pt x="194" y="962151"/>
                    <a:pt x="0" y="745667"/>
                  </a:cubicBezTo>
                  <a:cubicBezTo>
                    <a:pt x="-32045" y="562753"/>
                    <a:pt x="62087" y="441890"/>
                    <a:pt x="0" y="251919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77556"/>
                        <a:gd name="connsiteY0" fmla="*/ 238931 h 1433558"/>
                        <a:gd name="connsiteX1" fmla="*/ 255075 w 2777556"/>
                        <a:gd name="connsiteY1" fmla="*/ 0 h 1433558"/>
                        <a:gd name="connsiteX2" fmla="*/ 867274 w 2777556"/>
                        <a:gd name="connsiteY2" fmla="*/ 0 h 1433558"/>
                        <a:gd name="connsiteX3" fmla="*/ 1411452 w 2777556"/>
                        <a:gd name="connsiteY3" fmla="*/ 0 h 1433558"/>
                        <a:gd name="connsiteX4" fmla="*/ 1932955 w 2777556"/>
                        <a:gd name="connsiteY4" fmla="*/ 0 h 1433558"/>
                        <a:gd name="connsiteX5" fmla="*/ 2522480 w 2777556"/>
                        <a:gd name="connsiteY5" fmla="*/ 0 h 1433558"/>
                        <a:gd name="connsiteX6" fmla="*/ 2777556 w 2777556"/>
                        <a:gd name="connsiteY6" fmla="*/ 238931 h 1433558"/>
                        <a:gd name="connsiteX7" fmla="*/ 2777556 w 2777556"/>
                        <a:gd name="connsiteY7" fmla="*/ 716779 h 1433558"/>
                        <a:gd name="connsiteX8" fmla="*/ 2777556 w 2777556"/>
                        <a:gd name="connsiteY8" fmla="*/ 1194626 h 1433558"/>
                        <a:gd name="connsiteX9" fmla="*/ 2522480 w 2777556"/>
                        <a:gd name="connsiteY9" fmla="*/ 1433558 h 1433558"/>
                        <a:gd name="connsiteX10" fmla="*/ 1955629 w 2777556"/>
                        <a:gd name="connsiteY10" fmla="*/ 1433558 h 1433558"/>
                        <a:gd name="connsiteX11" fmla="*/ 1411452 w 2777556"/>
                        <a:gd name="connsiteY11" fmla="*/ 1433558 h 1433558"/>
                        <a:gd name="connsiteX12" fmla="*/ 799252 w 2777556"/>
                        <a:gd name="connsiteY12" fmla="*/ 1433558 h 1433558"/>
                        <a:gd name="connsiteX13" fmla="*/ 255075 w 2777556"/>
                        <a:gd name="connsiteY13" fmla="*/ 1433558 h 1433558"/>
                        <a:gd name="connsiteX14" fmla="*/ 0 w 2777556"/>
                        <a:gd name="connsiteY14" fmla="*/ 1194626 h 1433558"/>
                        <a:gd name="connsiteX15" fmla="*/ 0 w 2777556"/>
                        <a:gd name="connsiteY15" fmla="*/ 707222 h 1433558"/>
                        <a:gd name="connsiteX16" fmla="*/ 0 w 2777556"/>
                        <a:gd name="connsiteY16" fmla="*/ 238931 h 1433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777556" h="1433558" extrusionOk="0">
                          <a:moveTo>
                            <a:pt x="0" y="238931"/>
                          </a:moveTo>
                          <a:cubicBezTo>
                            <a:pt x="-31495" y="88634"/>
                            <a:pt x="75218" y="14099"/>
                            <a:pt x="255075" y="0"/>
                          </a:cubicBezTo>
                          <a:cubicBezTo>
                            <a:pt x="398081" y="1214"/>
                            <a:pt x="555026" y="-13267"/>
                            <a:pt x="867274" y="0"/>
                          </a:cubicBezTo>
                          <a:cubicBezTo>
                            <a:pt x="1136412" y="20593"/>
                            <a:pt x="1296070" y="11121"/>
                            <a:pt x="1411452" y="0"/>
                          </a:cubicBezTo>
                          <a:cubicBezTo>
                            <a:pt x="1511760" y="-15544"/>
                            <a:pt x="1723713" y="5246"/>
                            <a:pt x="1932955" y="0"/>
                          </a:cubicBezTo>
                          <a:cubicBezTo>
                            <a:pt x="2203353" y="10265"/>
                            <a:pt x="2341147" y="-2273"/>
                            <a:pt x="2522480" y="0"/>
                          </a:cubicBezTo>
                          <a:cubicBezTo>
                            <a:pt x="2651225" y="-20282"/>
                            <a:pt x="2762281" y="117923"/>
                            <a:pt x="2777556" y="238931"/>
                          </a:cubicBezTo>
                          <a:cubicBezTo>
                            <a:pt x="2794995" y="402362"/>
                            <a:pt x="2784921" y="589882"/>
                            <a:pt x="2777556" y="716779"/>
                          </a:cubicBezTo>
                          <a:cubicBezTo>
                            <a:pt x="2764323" y="870218"/>
                            <a:pt x="2812501" y="973906"/>
                            <a:pt x="2777556" y="1194626"/>
                          </a:cubicBezTo>
                          <a:cubicBezTo>
                            <a:pt x="2754623" y="1323117"/>
                            <a:pt x="2665674" y="1439279"/>
                            <a:pt x="2522480" y="1433558"/>
                          </a:cubicBezTo>
                          <a:cubicBezTo>
                            <a:pt x="2290413" y="1456200"/>
                            <a:pt x="2208458" y="1455617"/>
                            <a:pt x="1955629" y="1433558"/>
                          </a:cubicBezTo>
                          <a:cubicBezTo>
                            <a:pt x="1705908" y="1420461"/>
                            <a:pt x="1677627" y="1451853"/>
                            <a:pt x="1411452" y="1433558"/>
                          </a:cubicBezTo>
                          <a:cubicBezTo>
                            <a:pt x="1164212" y="1407552"/>
                            <a:pt x="928643" y="1449509"/>
                            <a:pt x="799252" y="1433558"/>
                          </a:cubicBezTo>
                          <a:cubicBezTo>
                            <a:pt x="633548" y="1412590"/>
                            <a:pt x="389750" y="1400658"/>
                            <a:pt x="255075" y="1433558"/>
                          </a:cubicBezTo>
                          <a:cubicBezTo>
                            <a:pt x="77179" y="1438474"/>
                            <a:pt x="-18543" y="1302826"/>
                            <a:pt x="0" y="1194626"/>
                          </a:cubicBezTo>
                          <a:cubicBezTo>
                            <a:pt x="-22209" y="1021304"/>
                            <a:pt x="16051" y="903872"/>
                            <a:pt x="0" y="707222"/>
                          </a:cubicBezTo>
                          <a:cubicBezTo>
                            <a:pt x="-26727" y="524160"/>
                            <a:pt x="34979" y="399697"/>
                            <a:pt x="0" y="238931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542E40-10E4-4E5A-8F72-A7FF9A86E492}"/>
              </a:ext>
            </a:extLst>
          </p:cNvPr>
          <p:cNvGrpSpPr/>
          <p:nvPr/>
        </p:nvGrpSpPr>
        <p:grpSpPr>
          <a:xfrm>
            <a:off x="5049184" y="1460954"/>
            <a:ext cx="2790344" cy="1238881"/>
            <a:chOff x="5049184" y="1460954"/>
            <a:chExt cx="2790344" cy="123888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1AE66A1-5F47-443C-BC60-A74AA16A4665}"/>
                </a:ext>
              </a:extLst>
            </p:cNvPr>
            <p:cNvSpPr/>
            <p:nvPr/>
          </p:nvSpPr>
          <p:spPr>
            <a:xfrm>
              <a:off x="5049184" y="1460954"/>
              <a:ext cx="2743199" cy="1000892"/>
            </a:xfrm>
            <a:custGeom>
              <a:avLst/>
              <a:gdLst>
                <a:gd name="connsiteX0" fmla="*/ 0 w 2743199"/>
                <a:gd name="connsiteY0" fmla="*/ 166819 h 1000892"/>
                <a:gd name="connsiteX1" fmla="*/ 166819 w 2743199"/>
                <a:gd name="connsiteY1" fmla="*/ 0 h 1000892"/>
                <a:gd name="connsiteX2" fmla="*/ 817400 w 2743199"/>
                <a:gd name="connsiteY2" fmla="*/ 0 h 1000892"/>
                <a:gd name="connsiteX3" fmla="*/ 1395695 w 2743199"/>
                <a:gd name="connsiteY3" fmla="*/ 0 h 1000892"/>
                <a:gd name="connsiteX4" fmla="*/ 1949894 w 2743199"/>
                <a:gd name="connsiteY4" fmla="*/ 0 h 1000892"/>
                <a:gd name="connsiteX5" fmla="*/ 2576380 w 2743199"/>
                <a:gd name="connsiteY5" fmla="*/ 0 h 1000892"/>
                <a:gd name="connsiteX6" fmla="*/ 2743199 w 2743199"/>
                <a:gd name="connsiteY6" fmla="*/ 166819 h 1000892"/>
                <a:gd name="connsiteX7" fmla="*/ 2743199 w 2743199"/>
                <a:gd name="connsiteY7" fmla="*/ 834073 h 1000892"/>
                <a:gd name="connsiteX8" fmla="*/ 2576380 w 2743199"/>
                <a:gd name="connsiteY8" fmla="*/ 1000892 h 1000892"/>
                <a:gd name="connsiteX9" fmla="*/ 2022181 w 2743199"/>
                <a:gd name="connsiteY9" fmla="*/ 1000892 h 1000892"/>
                <a:gd name="connsiteX10" fmla="*/ 1419791 w 2743199"/>
                <a:gd name="connsiteY10" fmla="*/ 1000892 h 1000892"/>
                <a:gd name="connsiteX11" fmla="*/ 841496 w 2743199"/>
                <a:gd name="connsiteY11" fmla="*/ 1000892 h 1000892"/>
                <a:gd name="connsiteX12" fmla="*/ 166819 w 2743199"/>
                <a:gd name="connsiteY12" fmla="*/ 1000892 h 1000892"/>
                <a:gd name="connsiteX13" fmla="*/ 0 w 2743199"/>
                <a:gd name="connsiteY13" fmla="*/ 834073 h 1000892"/>
                <a:gd name="connsiteX14" fmla="*/ 0 w 2743199"/>
                <a:gd name="connsiteY14" fmla="*/ 166819 h 100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43199" h="1000892" extrusionOk="0">
                  <a:moveTo>
                    <a:pt x="0" y="166819"/>
                  </a:moveTo>
                  <a:cubicBezTo>
                    <a:pt x="-2636" y="73061"/>
                    <a:pt x="61523" y="4941"/>
                    <a:pt x="166819" y="0"/>
                  </a:cubicBezTo>
                  <a:cubicBezTo>
                    <a:pt x="390598" y="-27506"/>
                    <a:pt x="592117" y="-5"/>
                    <a:pt x="817400" y="0"/>
                  </a:cubicBezTo>
                  <a:cubicBezTo>
                    <a:pt x="1042683" y="5"/>
                    <a:pt x="1224433" y="-23690"/>
                    <a:pt x="1395695" y="0"/>
                  </a:cubicBezTo>
                  <a:cubicBezTo>
                    <a:pt x="1566958" y="23690"/>
                    <a:pt x="1721923" y="13341"/>
                    <a:pt x="1949894" y="0"/>
                  </a:cubicBezTo>
                  <a:cubicBezTo>
                    <a:pt x="2177865" y="-13341"/>
                    <a:pt x="2430250" y="-11952"/>
                    <a:pt x="2576380" y="0"/>
                  </a:cubicBezTo>
                  <a:cubicBezTo>
                    <a:pt x="2677151" y="-17778"/>
                    <a:pt x="2730467" y="72737"/>
                    <a:pt x="2743199" y="166819"/>
                  </a:cubicBezTo>
                  <a:cubicBezTo>
                    <a:pt x="2762534" y="308186"/>
                    <a:pt x="2768680" y="545718"/>
                    <a:pt x="2743199" y="834073"/>
                  </a:cubicBezTo>
                  <a:cubicBezTo>
                    <a:pt x="2733855" y="941663"/>
                    <a:pt x="2665626" y="997545"/>
                    <a:pt x="2576380" y="1000892"/>
                  </a:cubicBezTo>
                  <a:cubicBezTo>
                    <a:pt x="2303006" y="985225"/>
                    <a:pt x="2218063" y="1000905"/>
                    <a:pt x="2022181" y="1000892"/>
                  </a:cubicBezTo>
                  <a:cubicBezTo>
                    <a:pt x="1826299" y="1000879"/>
                    <a:pt x="1699474" y="1008767"/>
                    <a:pt x="1419791" y="1000892"/>
                  </a:cubicBezTo>
                  <a:cubicBezTo>
                    <a:pt x="1140108" y="993018"/>
                    <a:pt x="1085012" y="982179"/>
                    <a:pt x="841496" y="1000892"/>
                  </a:cubicBezTo>
                  <a:cubicBezTo>
                    <a:pt x="597981" y="1019605"/>
                    <a:pt x="481564" y="986056"/>
                    <a:pt x="166819" y="1000892"/>
                  </a:cubicBezTo>
                  <a:cubicBezTo>
                    <a:pt x="78988" y="995552"/>
                    <a:pt x="-6150" y="923828"/>
                    <a:pt x="0" y="834073"/>
                  </a:cubicBezTo>
                  <a:cubicBezTo>
                    <a:pt x="-22945" y="630920"/>
                    <a:pt x="-7059" y="379904"/>
                    <a:pt x="0" y="166819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BF4D7A-060E-4F52-A27F-2FDE2FC7977F}"/>
                </a:ext>
              </a:extLst>
            </p:cNvPr>
            <p:cNvSpPr txBox="1"/>
            <p:nvPr/>
          </p:nvSpPr>
          <p:spPr>
            <a:xfrm>
              <a:off x="5096329" y="1499506"/>
              <a:ext cx="2743199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IN">
                  <a:latin typeface="Arial"/>
                  <a:cs typeface="Arial"/>
                </a:rPr>
                <a:t>Supervised By:</a:t>
              </a:r>
              <a:endParaRPr lang="en-US">
                <a:latin typeface="Calibri"/>
                <a:cs typeface="Calibri"/>
              </a:endParaRPr>
            </a:p>
            <a:p>
              <a:endParaRPr lang="en-IN">
                <a:latin typeface="Calibri"/>
                <a:cs typeface="Calibri"/>
              </a:endParaRPr>
            </a:p>
            <a:p>
              <a:pPr marL="285750" indent="-285750">
                <a:buFont typeface="Wingdings,Sans-Serif"/>
                <a:buChar char="v"/>
              </a:pPr>
              <a:r>
                <a:rPr lang="en-IN" err="1">
                  <a:latin typeface="Arial"/>
                  <a:cs typeface="Arial"/>
                </a:rPr>
                <a:t>Chunhua</a:t>
              </a:r>
              <a:r>
                <a:rPr lang="en-IN">
                  <a:latin typeface="Arial"/>
                  <a:cs typeface="Arial"/>
                </a:rPr>
                <a:t> Liu </a:t>
              </a:r>
              <a:endParaRPr lang="en-US"/>
            </a:p>
            <a:p>
              <a:endParaRPr lang="en-US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16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F65C-B1C6-4BA9-8877-4614F05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Task analysis within the LDA model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BF375-2513-4F7C-A4CE-A0C3EF0572FD}"/>
              </a:ext>
            </a:extLst>
          </p:cNvPr>
          <p:cNvSpPr txBox="1"/>
          <p:nvPr/>
        </p:nvSpPr>
        <p:spPr>
          <a:xfrm>
            <a:off x="702734" y="1337734"/>
            <a:ext cx="64473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Analysis with multiple LDA model in 4 dominant topics 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Visualize the analysis result using these 3 methods:</a:t>
            </a:r>
          </a:p>
          <a:p>
            <a:endParaRPr lang="en-US">
              <a:latin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Distribution of word counts for dominant topic </a:t>
            </a:r>
            <a:endParaRPr lang="en-US">
              <a:cs typeface="Calibri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Word cloud for top n key word in each topic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err="1">
                <a:latin typeface="Calibri"/>
                <a:cs typeface="Calibri"/>
              </a:rPr>
              <a:t>Pyldavis</a:t>
            </a:r>
            <a:r>
              <a:rPr lang="en-US">
                <a:latin typeface="Calibri"/>
                <a:cs typeface="Calibri"/>
              </a:rPr>
              <a:t> for each topic    </a:t>
            </a:r>
            <a:endParaRPr lang="en-US">
              <a:cs typeface="Calibri" charset="0"/>
            </a:endParaRPr>
          </a:p>
          <a:p>
            <a:endParaRPr lang="en-US"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4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6B91-76D3-468F-BEB0-B15F5505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Results - Visualization for LDA model </a:t>
            </a:r>
            <a:br>
              <a:rPr lang="en-US">
                <a:latin typeface="Calibri"/>
                <a:ea typeface="Source Sans Pro"/>
                <a:cs typeface="Calibri"/>
              </a:rPr>
            </a:br>
            <a:r>
              <a:rPr lang="en-US">
                <a:latin typeface="Calibri"/>
                <a:ea typeface="Source Sans Pro"/>
                <a:cs typeface="Calibri"/>
              </a:rPr>
              <a:t>(for all electricians)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F6F62E2-282A-4FCA-BE42-319CEE4B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986" y="1624522"/>
            <a:ext cx="4098135" cy="2374383"/>
          </a:xfrm>
          <a:prstGeom prst="rect">
            <a:avLst/>
          </a:prstGeom>
        </p:spPr>
      </p:pic>
      <p:pic>
        <p:nvPicPr>
          <p:cNvPr id="8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2B106B42-2796-410A-BA31-223ED6F1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5" y="1625173"/>
            <a:ext cx="4197270" cy="25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7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C908-CE67-4860-9C83-F84C197B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Results - Visualization for LDA model </a:t>
            </a:r>
            <a:br>
              <a:rPr lang="en-US">
                <a:latin typeface="Calibri"/>
                <a:ea typeface="Source Sans Pro"/>
                <a:cs typeface="Calibri"/>
              </a:rPr>
            </a:br>
            <a:r>
              <a:rPr lang="en-US">
                <a:latin typeface="Calibri"/>
                <a:ea typeface="Source Sans Pro"/>
                <a:cs typeface="Calibri"/>
              </a:rPr>
              <a:t>(for non-electrician's)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DD62006-EE56-442A-9ED7-62887129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9" y="1592311"/>
            <a:ext cx="3936626" cy="2414894"/>
          </a:xfrm>
          <a:prstGeom prst="rect">
            <a:avLst/>
          </a:prstGeom>
        </p:spPr>
      </p:pic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B2F6854C-D02E-413F-892C-16D6E82F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80" y="1576090"/>
            <a:ext cx="4078508" cy="24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39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FD36-C595-4AAC-A653-72486249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Word Clouds</a:t>
            </a:r>
            <a:endParaRPr lang="en-US"/>
          </a:p>
        </p:txBody>
      </p:sp>
      <p:pic>
        <p:nvPicPr>
          <p:cNvPr id="5" name="Picture 5" descr="Text, timeline&#10;&#10;Description automatically generated">
            <a:extLst>
              <a:ext uri="{FF2B5EF4-FFF2-40B4-BE49-F238E27FC236}">
                <a16:creationId xmlns:a16="http://schemas.microsoft.com/office/drawing/2014/main" id="{738819AE-C2C2-4E80-BA53-91C42B89E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r="59" b="-18"/>
          <a:stretch/>
        </p:blipFill>
        <p:spPr>
          <a:xfrm>
            <a:off x="897591" y="1133163"/>
            <a:ext cx="7138710" cy="40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7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FCD9-4F59-4495-A8CA-6EE774DA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4" y="348334"/>
            <a:ext cx="7237685" cy="667694"/>
          </a:xfrm>
        </p:spPr>
        <p:txBody>
          <a:bodyPr/>
          <a:lstStyle/>
          <a:p>
            <a:r>
              <a:rPr lang="en-IN">
                <a:latin typeface="Calibri"/>
                <a:ea typeface="Source Sans Pro"/>
                <a:cs typeface="Calibri"/>
              </a:rPr>
              <a:t>Correlations between the Licence status with the Ratings and Reviews 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3DC18CA-8988-481D-945C-71C6341A1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" b="49942"/>
          <a:stretch/>
        </p:blipFill>
        <p:spPr>
          <a:xfrm>
            <a:off x="410135" y="1373848"/>
            <a:ext cx="3886201" cy="1916023"/>
          </a:xfrm>
          <a:prstGeom prst="rect">
            <a:avLst/>
          </a:prstGeom>
        </p:spPr>
      </p:pic>
      <p:pic>
        <p:nvPicPr>
          <p:cNvPr id="10" name="Picture 7" descr="Table&#10;&#10;Description automatically generated">
            <a:extLst>
              <a:ext uri="{FF2B5EF4-FFF2-40B4-BE49-F238E27FC236}">
                <a16:creationId xmlns:a16="http://schemas.microsoft.com/office/drawing/2014/main" id="{06FF93D5-4F08-43CA-B472-6E8FB01BC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" t="50738" r="28510" b="25137"/>
          <a:stretch/>
        </p:blipFill>
        <p:spPr>
          <a:xfrm>
            <a:off x="4571159" y="1677365"/>
            <a:ext cx="3940400" cy="1309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22178A-558E-44A8-9987-3528A39B7399}"/>
              </a:ext>
            </a:extLst>
          </p:cNvPr>
          <p:cNvSpPr txBox="1"/>
          <p:nvPr/>
        </p:nvSpPr>
        <p:spPr>
          <a:xfrm>
            <a:off x="322687" y="3535147"/>
            <a:ext cx="849694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>
                <a:latin typeface="Helvetica Neue"/>
              </a:rPr>
              <a:t>p-value of the rating is 0, we can reject the null hypothesis. license is linearly related with the rating, i.e., licensed workers are highly rated.</a:t>
            </a:r>
            <a:endParaRPr lang="en-US" sz="1400">
              <a:cs typeface="Calibri" charset="0"/>
            </a:endParaRPr>
          </a:p>
          <a:p>
            <a:pPr marL="285750" indent="-285750" algn="just">
              <a:buFont typeface="Arial"/>
              <a:buChar char="•"/>
            </a:pPr>
            <a:endParaRPr lang="en-IN" sz="1400">
              <a:cs typeface="Calibri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latin typeface="Helvetica Neue"/>
              </a:rPr>
              <a:t>p-value of the reviews and the product of reviews and rating are higher, we accept the null hypothesis, i.e., license does not linearly depend on the number of provided Reviews.</a:t>
            </a:r>
          </a:p>
        </p:txBody>
      </p:sp>
    </p:spTree>
    <p:extLst>
      <p:ext uri="{BB962C8B-B14F-4D97-AF65-F5344CB8AC3E}">
        <p14:creationId xmlns:p14="http://schemas.microsoft.com/office/powerpoint/2010/main" val="333991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D9E9-3728-4303-A5DE-40329A6A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Data Science Challenges 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34A0-5767-48D3-AFCB-B867D14124EC}"/>
              </a:ext>
            </a:extLst>
          </p:cNvPr>
          <p:cNvSpPr txBox="1"/>
          <p:nvPr/>
        </p:nvSpPr>
        <p:spPr>
          <a:xfrm>
            <a:off x="623807" y="1723218"/>
            <a:ext cx="82838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Poppins"/>
              </a:rPr>
              <a:t>Data Preparation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Poppins"/>
              </a:rPr>
              <a:t>Multiple Data Sources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Poppins"/>
              </a:rPr>
              <a:t>Data Security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Poppins"/>
              </a:rPr>
              <a:t>Understanding The Business Problem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Poppins"/>
              </a:rPr>
              <a:t>Collaboration With Data Engineers</a:t>
            </a:r>
          </a:p>
          <a:p>
            <a:endParaRPr lang="en-US" b="1">
              <a:solidFill>
                <a:srgbClr val="263B5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79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A15A-9EEB-4E4B-9EE6-F602BCBF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Conclusion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9129E-5CA7-4FAA-9297-4630B1D55100}"/>
              </a:ext>
            </a:extLst>
          </p:cNvPr>
          <p:cNvSpPr txBox="1"/>
          <p:nvPr/>
        </p:nvSpPr>
        <p:spPr>
          <a:xfrm>
            <a:off x="390495" y="1486804"/>
            <a:ext cx="810521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400">
                <a:latin typeface="Calibri"/>
                <a:cs typeface="Calibri"/>
              </a:rPr>
              <a:t>475 electricians are licensed but do not have a license number explicitly present. These can be promoted through ESV to update their license details.</a:t>
            </a:r>
            <a:endParaRPr lang="en-US" sz="1400"/>
          </a:p>
          <a:p>
            <a:pPr marL="285750" indent="-285750" algn="just">
              <a:buFont typeface="Arial"/>
              <a:buChar char="•"/>
            </a:pPr>
            <a:endParaRPr lang="en-US" sz="1400">
              <a:latin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latin typeface="Calibri"/>
                <a:cs typeface="Calibri"/>
              </a:rPr>
              <a:t>T</a:t>
            </a:r>
            <a:r>
              <a:rPr lang="en-US" altLang="zh-CN" sz="1400">
                <a:latin typeface="Calibri"/>
                <a:ea typeface="宋体"/>
                <a:cs typeface="Calibri"/>
              </a:rPr>
              <a:t>he Metropolitain region always has the most electricians in Victoria. There are no active western Victoria workers in both </a:t>
            </a:r>
            <a:r>
              <a:rPr lang="en-US" altLang="zh-CN" sz="1400" err="1">
                <a:latin typeface="Calibri"/>
                <a:ea typeface="宋体"/>
                <a:cs typeface="Calibri"/>
              </a:rPr>
              <a:t>Airtasker</a:t>
            </a:r>
            <a:r>
              <a:rPr lang="en-US" altLang="zh-CN" sz="1400">
                <a:latin typeface="Calibri"/>
                <a:ea typeface="宋体"/>
                <a:cs typeface="Calibri"/>
              </a:rPr>
              <a:t> and </a:t>
            </a:r>
            <a:r>
              <a:rPr lang="en-US" altLang="zh-CN" sz="1400" err="1">
                <a:latin typeface="Calibri"/>
                <a:ea typeface="宋体"/>
                <a:cs typeface="Calibri"/>
              </a:rPr>
              <a:t>ServiceSeeking</a:t>
            </a:r>
            <a:r>
              <a:rPr lang="en-US" altLang="zh-CN" sz="1400">
                <a:latin typeface="Calibri"/>
                <a:ea typeface="宋体"/>
                <a:cs typeface="Calibri"/>
              </a:rPr>
              <a:t>. In the contract, the eastern population map in the Gumtree is empty. Comparing them, </a:t>
            </a:r>
            <a:r>
              <a:rPr lang="en-US" altLang="zh-CN" sz="1400" err="1">
                <a:latin typeface="Calibri"/>
                <a:ea typeface="宋体"/>
                <a:cs typeface="Calibri"/>
              </a:rPr>
              <a:t>Hipage's</a:t>
            </a:r>
            <a:r>
              <a:rPr lang="en-US" altLang="zh-CN" sz="1400">
                <a:latin typeface="Calibri"/>
                <a:ea typeface="宋体"/>
                <a:cs typeface="Calibri"/>
              </a:rPr>
              <a:t> workers are more evenly distributed.</a:t>
            </a:r>
          </a:p>
          <a:p>
            <a:pPr algn="just"/>
            <a:endParaRPr lang="en-US" altLang="zh-CN" sz="1400">
              <a:latin typeface="Calibri"/>
              <a:ea typeface="宋体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altLang="zh-CN" sz="1400">
                <a:latin typeface="Calibri"/>
                <a:ea typeface="宋体"/>
                <a:cs typeface="Calibri"/>
              </a:rPr>
              <a:t>Removal and cleaning are the popular jobs among non-electricians doing simple handyman work.</a:t>
            </a:r>
          </a:p>
          <a:p>
            <a:pPr marL="285750" indent="-285750" algn="just">
              <a:buFont typeface="Arial"/>
              <a:buChar char="•"/>
            </a:pPr>
            <a:endParaRPr lang="en-US" altLang="zh-CN" sz="1400">
              <a:latin typeface="Calibri"/>
              <a:ea typeface="宋体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latin typeface="Calibri"/>
                <a:ea typeface="宋体"/>
                <a:cs typeface="Calibri"/>
              </a:rPr>
              <a:t>People do not really care about license status; they just see ratings and reviews to select the tasker for their job.</a:t>
            </a:r>
            <a:endParaRPr lang="en-US" altLang="zh-CN" sz="1400">
              <a:latin typeface="Calibri"/>
              <a:ea typeface="宋体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altLang="zh-CN" sz="1400">
              <a:latin typeface="Calibri"/>
              <a:ea typeface="宋体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altLang="zh-CN" sz="1400" err="1">
                <a:latin typeface="Calibri"/>
                <a:ea typeface="宋体"/>
                <a:cs typeface="Calibri"/>
              </a:rPr>
              <a:t>Airtasker</a:t>
            </a:r>
            <a:r>
              <a:rPr lang="en-US" altLang="zh-CN" sz="1400">
                <a:latin typeface="Calibri"/>
                <a:ea typeface="宋体"/>
                <a:cs typeface="Calibri"/>
              </a:rPr>
              <a:t> has more unlicensed workers compared to the other online working platform, ESV should focus more on </a:t>
            </a:r>
            <a:r>
              <a:rPr lang="en-US" altLang="zh-CN" sz="1400" err="1">
                <a:latin typeface="Calibri"/>
                <a:ea typeface="宋体"/>
                <a:cs typeface="Calibri"/>
              </a:rPr>
              <a:t>Airtasker</a:t>
            </a:r>
            <a:r>
              <a:rPr lang="en-US" altLang="zh-CN" sz="1400">
                <a:latin typeface="Calibri"/>
                <a:ea typeface="宋体"/>
                <a:cs typeface="Calibri"/>
              </a:rPr>
              <a:t>.</a:t>
            </a:r>
            <a:endParaRPr lang="en-US" altLang="zh-CN" sz="14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419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3477-59FB-4BC4-998E-1E494D87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Timeline of Project</a:t>
            </a:r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CF1CAEB1-ED52-4728-8512-0522748E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97" y="1162280"/>
            <a:ext cx="5561953" cy="39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1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691C-4AF0-4982-8AFF-6F514B78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Source Sans Pro"/>
                <a:cs typeface="Calibri"/>
              </a:rPr>
              <a:t>Team Contribution</a:t>
            </a:r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FAB9DA8-C4FD-4EDA-B854-63C0C646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7892"/>
              </p:ext>
            </p:extLst>
          </p:nvPr>
        </p:nvGraphicFramePr>
        <p:xfrm>
          <a:off x="1401214" y="1977944"/>
          <a:ext cx="6273192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350">
                  <a:extLst>
                    <a:ext uri="{9D8B030D-6E8A-4147-A177-3AD203B41FA5}">
                      <a16:colId xmlns:a16="http://schemas.microsoft.com/office/drawing/2014/main" val="1222640564"/>
                    </a:ext>
                  </a:extLst>
                </a:gridCol>
                <a:gridCol w="3472842">
                  <a:extLst>
                    <a:ext uri="{9D8B030D-6E8A-4147-A177-3AD203B41FA5}">
                      <a16:colId xmlns:a16="http://schemas.microsoft.com/office/drawing/2014/main" val="306406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Team Member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Contribution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01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Chen Zhou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Task Analysis and Tableau Visualization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63185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Meghna Panda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Worker Scrapping, Data Processing and Tableau Visualization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59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Vignesh </a:t>
                      </a:r>
                      <a:r>
                        <a:rPr lang="en-US" sz="1200" b="0" i="0" u="none" strike="noStrike" noProof="0">
                          <a:latin typeface="Calibri"/>
                        </a:rPr>
                        <a:t>Lakshminarayanan</a:t>
                      </a:r>
                      <a:endParaRPr lang="en-US" sz="1200"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Team Lead, Topic Modelling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95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Xinyu Mao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Worker and Task Crawling, Tableau Visualization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42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72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03994D52-BA59-477F-A243-8F58681CF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03986" cy="5143486"/>
          </a:xfrm>
          <a:prstGeom prst="rect">
            <a:avLst/>
          </a:prstGeom>
          <a:noFill/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CDF3E936-11D6-4063-AEAD-CBABC0F7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0044" y="4629376"/>
            <a:ext cx="634500" cy="273844"/>
          </a:xfrm>
        </p:spPr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450"/>
              </a:spcAft>
            </a:pPr>
            <a:fld id="{DC22DD25-61AE-413C-B4D2-EF2365C9B2E1}" type="slidenum">
              <a:rPr lang="en-AU">
                <a:solidFill>
                  <a:prstClr val="white"/>
                </a:solidFill>
                <a:latin typeface="Calibri"/>
              </a:rPr>
              <a:pPr defTabSz="685800" eaLnBrk="1" fontAlgn="auto" hangingPunct="1">
                <a:spcBef>
                  <a:spcPts val="0"/>
                </a:spcBef>
                <a:spcAft>
                  <a:spcPts val="450"/>
                </a:spcAft>
              </a:pPr>
              <a:t>29</a:t>
            </a:fld>
            <a:endParaRPr lang="en-AU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A1DFE45-56C8-4865-8E1A-91B2137786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098" y="350507"/>
            <a:ext cx="945000" cy="9450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679930A9-CBE7-4E1D-B03F-3257CBD45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6800" y="0"/>
            <a:ext cx="5767201" cy="5159745"/>
          </a:xfrm>
        </p:spPr>
        <p:txBody>
          <a:bodyPr/>
          <a:lstStyle/>
          <a:p>
            <a:r>
              <a:rPr lang="en-US" sz="3600"/>
              <a:t>Thank You.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0BCA3-F12C-4405-8388-09928895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72" y="287060"/>
            <a:ext cx="2070586" cy="26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1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7D45A-541B-4617-8E2E-A2C919B3A7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35329" y="2274319"/>
            <a:ext cx="2844385" cy="1040241"/>
          </a:xfr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559676" y="478901"/>
            <a:ext cx="6479628" cy="417173"/>
          </a:xfrm>
        </p:spPr>
        <p:txBody>
          <a:bodyPr/>
          <a:lstStyle/>
          <a:p>
            <a:r>
              <a:rPr lang="en-US">
                <a:latin typeface="Arial"/>
                <a:ea typeface="Source Sans Pro"/>
                <a:cs typeface="Arial"/>
              </a:rPr>
              <a:t>Our Client.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84D29-380C-4548-A092-5603A9A4D383}"/>
              </a:ext>
            </a:extLst>
          </p:cNvPr>
          <p:cNvSpPr txBox="1"/>
          <p:nvPr/>
        </p:nvSpPr>
        <p:spPr>
          <a:xfrm>
            <a:off x="314749" y="1660968"/>
            <a:ext cx="6001365" cy="2949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Safety </a:t>
            </a:r>
            <a:r>
              <a:rPr lang="en-US" b="0" i="0">
                <a:effectLst/>
                <a:latin typeface="Arial"/>
                <a:cs typeface="Arial"/>
              </a:rPr>
              <a:t>regulator for electricity, gas and pipelines.</a:t>
            </a:r>
            <a:r>
              <a:rPr lang="en-US">
                <a:latin typeface="Arial"/>
                <a:cs typeface="Arial"/>
              </a:rPr>
              <a:t> </a:t>
            </a:r>
            <a:endParaRPr lang="en-US"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Wingdings"/>
              <a:buChar char="§"/>
            </a:pPr>
            <a:r>
              <a:rPr lang="en-US">
                <a:latin typeface="Arial"/>
                <a:cs typeface="Arial"/>
              </a:rPr>
              <a:t>Facilitate results with: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Safety</a:t>
            </a:r>
            <a:endParaRPr lang="en-US">
              <a:cs typeface="Calibri" charset="0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Designing 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Communicating safety criteria’s efficiently</a:t>
            </a:r>
            <a:endParaRPr lang="en-US"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Managing licensing and registration</a:t>
            </a:r>
            <a:endParaRPr lang="en-US">
              <a:cs typeface="Calibri" charset="0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Approve procedures</a:t>
            </a:r>
          </a:p>
        </p:txBody>
      </p:sp>
    </p:spTree>
    <p:extLst>
      <p:ext uri="{BB962C8B-B14F-4D97-AF65-F5344CB8AC3E}">
        <p14:creationId xmlns:p14="http://schemas.microsoft.com/office/powerpoint/2010/main" val="94807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FFE7-AACF-4A7B-B85E-AF38CC6B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Calibri"/>
                <a:ea typeface="Source Sans Pro"/>
                <a:cs typeface="Calibri"/>
              </a:rPr>
              <a:t>Why it’s a serious threat? 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690B2-1FD0-413C-94AA-65527965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71" y="2675878"/>
            <a:ext cx="3845259" cy="2469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89CE3-8C0B-4498-841A-808A23BA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7" y="1283890"/>
            <a:ext cx="3501941" cy="3444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23EAF-9458-4653-BF0D-1E6B1F1F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728" y="1155788"/>
            <a:ext cx="4052767" cy="13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7B4A-AA73-467D-91D8-E30B814E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Client Problem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30F5D-052C-48B5-983E-D38FAAA8110E}"/>
              </a:ext>
            </a:extLst>
          </p:cNvPr>
          <p:cNvSpPr txBox="1"/>
          <p:nvPr/>
        </p:nvSpPr>
        <p:spPr>
          <a:xfrm>
            <a:off x="317688" y="1287320"/>
            <a:ext cx="8529470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>
                <a:effectLst/>
                <a:latin typeface="Calibri"/>
                <a:ea typeface="Calibri" panose="020F0502020204030204" pitchFamily="34" charset="0"/>
                <a:cs typeface="Calibri"/>
              </a:rPr>
              <a:t>Over the several years statistics show that </a:t>
            </a: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Online </a:t>
            </a:r>
            <a:r>
              <a:rPr lang="en-IN" spc="2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jobs </a:t>
            </a: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platform such as </a:t>
            </a:r>
            <a:r>
              <a:rPr lang="en-IN" sz="1800" spc="20" err="1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Airtasker</a:t>
            </a: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 has admitted to its community guidelines being breached in relation to an unlicensed electrician accepting electrical work.</a:t>
            </a:r>
            <a:endParaRPr lang="en-US">
              <a:latin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pc="2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pc="20">
                <a:solidFill>
                  <a:srgbClr val="333333"/>
                </a:solidFill>
                <a:latin typeface="Calibri"/>
                <a:ea typeface="Calibri" panose="020F0502020204030204" pitchFamily="34" charset="0"/>
                <a:cs typeface="Calibri"/>
              </a:rPr>
              <a:t> </a:t>
            </a: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This is </a:t>
            </a:r>
            <a:r>
              <a:rPr lang="en-IN" sz="1800">
                <a:solidFill>
                  <a:srgbClr val="252525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putting the workers themselves and the public at risk as well as requiring re-working on the job to ensure the safety standards.</a:t>
            </a:r>
            <a:r>
              <a:rPr lang="en-IN">
                <a:solidFill>
                  <a:srgbClr val="252525"/>
                </a:solidFill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en-IN" sz="1800">
              <a:solidFill>
                <a:srgbClr val="25252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>
              <a:solidFill>
                <a:srgbClr val="25252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Australia's Competition and Consumer Commission (ACCC) has previously flagged the need for a "Digital Platforms Ombudsman" to regulate companies like </a:t>
            </a:r>
            <a:r>
              <a:rPr lang="en-IN" sz="1800" spc="20" err="1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Airtasker</a:t>
            </a: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, </a:t>
            </a:r>
            <a:r>
              <a:rPr lang="en-IN" spc="2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Uber</a:t>
            </a:r>
            <a:r>
              <a:rPr lang="en-IN" sz="1800" spc="20">
                <a:solidFill>
                  <a:srgbClr val="333333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 and Gumtree.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spc="2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>
                <a:solidFill>
                  <a:srgbClr val="252525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The main challenge for the client (ESV) is to identify all the unlicensed electricians who are carrying out electrical work in online platforms like </a:t>
            </a:r>
            <a:r>
              <a:rPr lang="en-IN" sz="1800" err="1">
                <a:solidFill>
                  <a:srgbClr val="252525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Airtasker</a:t>
            </a:r>
            <a:r>
              <a:rPr lang="en-IN" sz="1800">
                <a:solidFill>
                  <a:srgbClr val="252525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, Gumtree.</a:t>
            </a:r>
            <a:endParaRPr lang="en-IN" sz="1800" spc="20">
              <a:solidFill>
                <a:srgbClr val="333333"/>
              </a:solidFill>
              <a:effectLst/>
              <a:latin typeface="Calibri"/>
              <a:ea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156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9676" y="468526"/>
            <a:ext cx="6479628" cy="417173"/>
          </a:xfrm>
        </p:spPr>
        <p:txBody>
          <a:bodyPr/>
          <a:lstStyle/>
          <a:p>
            <a:r>
              <a:rPr lang="en-US">
                <a:latin typeface="+mj-lt"/>
              </a:rPr>
              <a:t>Main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0895E-C23D-43E5-A129-FC72E588D4E6}"/>
              </a:ext>
            </a:extLst>
          </p:cNvPr>
          <p:cNvSpPr txBox="1"/>
          <p:nvPr/>
        </p:nvSpPr>
        <p:spPr>
          <a:xfrm>
            <a:off x="278295" y="1550504"/>
            <a:ext cx="6131863" cy="31700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>
                <a:latin typeface="Arial"/>
                <a:cs typeface="Arial"/>
              </a:rPr>
              <a:t>Explore the profiles of electricians/handymen on 4 different websites.</a:t>
            </a:r>
          </a:p>
          <a:p>
            <a:endParaRPr lang="en-AU" sz="200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>
                <a:latin typeface="Arial"/>
                <a:cs typeface="Arial"/>
              </a:rPr>
              <a:t>Check whether they have their license, if so check whether they already exist in the ESV dataset or not. </a:t>
            </a:r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>
                <a:latin typeface="Arial"/>
                <a:cs typeface="Arial"/>
              </a:rPr>
              <a:t>Using web scrapping, text analysis and machine learning algorithms to extract, process the data and present data visualisation.</a:t>
            </a:r>
            <a:endParaRPr lang="en-IN" sz="2000">
              <a:latin typeface="Arial"/>
              <a:cs typeface="Arial"/>
            </a:endParaRPr>
          </a:p>
        </p:txBody>
      </p:sp>
      <p:pic>
        <p:nvPicPr>
          <p:cNvPr id="3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BBB41DB1-4025-49F9-9B54-8168A5A2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377" y="2572101"/>
            <a:ext cx="1803861" cy="657928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9D836347-8F42-4457-AC82-85587595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05" y="3754108"/>
            <a:ext cx="991407" cy="917536"/>
          </a:xfrm>
          <a:prstGeom prst="rect">
            <a:avLst/>
          </a:prstGeom>
        </p:spPr>
      </p:pic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A9F1C889-86FB-451A-BF60-90546A5EC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662" y="1391716"/>
            <a:ext cx="1725757" cy="9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1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EAF22A-78FE-4F3F-983A-5459BD71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rial"/>
                <a:cs typeface="Arial"/>
              </a:rPr>
              <a:t>Project Pipeline</a:t>
            </a: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79943CC9-D38C-4046-8E1D-17DCEAD4221D}"/>
              </a:ext>
            </a:extLst>
          </p:cNvPr>
          <p:cNvSpPr/>
          <p:nvPr/>
        </p:nvSpPr>
        <p:spPr>
          <a:xfrm rot="-5400000">
            <a:off x="6380266" y="2611508"/>
            <a:ext cx="5290" cy="6660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E10CDE3C-FD84-F247-86A2-B4B8345E203C}"/>
              </a:ext>
            </a:extLst>
          </p:cNvPr>
          <p:cNvSpPr/>
          <p:nvPr/>
        </p:nvSpPr>
        <p:spPr>
          <a:xfrm rot="-5400000">
            <a:off x="4467390" y="2611508"/>
            <a:ext cx="5290" cy="66601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B4D82038-4283-7C42-820A-4CF63EC28B50}"/>
              </a:ext>
            </a:extLst>
          </p:cNvPr>
          <p:cNvGrpSpPr/>
          <p:nvPr/>
        </p:nvGrpSpPr>
        <p:grpSpPr>
          <a:xfrm>
            <a:off x="1426329" y="3003320"/>
            <a:ext cx="122184" cy="86116"/>
            <a:chOff x="0" y="0"/>
            <a:chExt cx="6350000" cy="6350000"/>
          </a:xfrm>
        </p:grpSpPr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04B8655-1AC5-7844-BD62-24C9D6C744F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6" name="TextBox 13">
            <a:extLst>
              <a:ext uri="{FF2B5EF4-FFF2-40B4-BE49-F238E27FC236}">
                <a16:creationId xmlns:a16="http://schemas.microsoft.com/office/drawing/2014/main" id="{03991C74-2905-1244-B184-FEC5A37CDD51}"/>
              </a:ext>
            </a:extLst>
          </p:cNvPr>
          <p:cNvSpPr txBox="1"/>
          <p:nvPr/>
        </p:nvSpPr>
        <p:spPr>
          <a:xfrm>
            <a:off x="622644" y="3887595"/>
            <a:ext cx="1659481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46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spc="39">
                <a:solidFill>
                  <a:srgbClr val="002060"/>
                </a:solidFill>
                <a:latin typeface="Arial"/>
                <a:cs typeface="Arial"/>
              </a:rPr>
              <a:t>Exploring four websites to crawl and scrap worker data.</a:t>
            </a: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D4F579E-F03B-D843-8D51-77AEFE3DC5BC}"/>
              </a:ext>
            </a:extLst>
          </p:cNvPr>
          <p:cNvSpPr txBox="1"/>
          <p:nvPr/>
        </p:nvSpPr>
        <p:spPr>
          <a:xfrm>
            <a:off x="884277" y="1346824"/>
            <a:ext cx="1182243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rgbClr val="002060"/>
                </a:solidFill>
                <a:latin typeface="Arial"/>
                <a:cs typeface="Arial"/>
              </a:rPr>
              <a:t>Phase 01</a:t>
            </a:r>
          </a:p>
        </p:txBody>
      </p:sp>
      <p:grpSp>
        <p:nvGrpSpPr>
          <p:cNvPr id="50" name="Group 16">
            <a:extLst>
              <a:ext uri="{FF2B5EF4-FFF2-40B4-BE49-F238E27FC236}">
                <a16:creationId xmlns:a16="http://schemas.microsoft.com/office/drawing/2014/main" id="{FF584C5E-32A2-0546-86D7-65143DDA5B25}"/>
              </a:ext>
            </a:extLst>
          </p:cNvPr>
          <p:cNvGrpSpPr/>
          <p:nvPr/>
        </p:nvGrpSpPr>
        <p:grpSpPr>
          <a:xfrm>
            <a:off x="5503885" y="2571750"/>
            <a:ext cx="101930" cy="76640"/>
            <a:chOff x="0" y="0"/>
            <a:chExt cx="6350000" cy="6350000"/>
          </a:xfrm>
        </p:grpSpPr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F7DA4F0E-24E2-8B4A-92F6-AD5085E7135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2" name="TextBox 19">
            <a:extLst>
              <a:ext uri="{FF2B5EF4-FFF2-40B4-BE49-F238E27FC236}">
                <a16:creationId xmlns:a16="http://schemas.microsoft.com/office/drawing/2014/main" id="{8CAE787A-523E-8C4F-9E3B-51FF344F9C24}"/>
              </a:ext>
            </a:extLst>
          </p:cNvPr>
          <p:cNvSpPr txBox="1"/>
          <p:nvPr/>
        </p:nvSpPr>
        <p:spPr>
          <a:xfrm>
            <a:off x="4861153" y="3886440"/>
            <a:ext cx="1384392" cy="75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46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spc="39">
                <a:solidFill>
                  <a:srgbClr val="002060"/>
                </a:solidFill>
                <a:latin typeface="Arial"/>
                <a:cs typeface="Arial"/>
              </a:rPr>
              <a:t>Applied clustering and modeling approaches to get desired results </a:t>
            </a: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DDA3A6F8-7F9A-6044-9E55-7E8BBB43F715}"/>
              </a:ext>
            </a:extLst>
          </p:cNvPr>
          <p:cNvSpPr txBox="1"/>
          <p:nvPr/>
        </p:nvSpPr>
        <p:spPr>
          <a:xfrm>
            <a:off x="5116465" y="1355684"/>
            <a:ext cx="986265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rgbClr val="002060"/>
                </a:solidFill>
                <a:latin typeface="Arial"/>
                <a:cs typeface="Arial"/>
              </a:rPr>
              <a:t>Phase 03</a:t>
            </a:r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C49E4FBA-E223-9844-9683-A4D1D880203F}"/>
              </a:ext>
            </a:extLst>
          </p:cNvPr>
          <p:cNvGrpSpPr/>
          <p:nvPr/>
        </p:nvGrpSpPr>
        <p:grpSpPr>
          <a:xfrm>
            <a:off x="7541670" y="2377248"/>
            <a:ext cx="127139" cy="101886"/>
            <a:chOff x="0" y="0"/>
            <a:chExt cx="6350000" cy="6350000"/>
          </a:xfrm>
        </p:grpSpPr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E9F51878-EFCE-D244-96B4-6E3F8047F30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8" name="TextBox 25">
            <a:extLst>
              <a:ext uri="{FF2B5EF4-FFF2-40B4-BE49-F238E27FC236}">
                <a16:creationId xmlns:a16="http://schemas.microsoft.com/office/drawing/2014/main" id="{E9ADD014-B664-9549-B26A-BF0B8E636828}"/>
              </a:ext>
            </a:extLst>
          </p:cNvPr>
          <p:cNvSpPr txBox="1"/>
          <p:nvPr/>
        </p:nvSpPr>
        <p:spPr>
          <a:xfrm>
            <a:off x="6742146" y="3983742"/>
            <a:ext cx="1726773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5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spc="41">
                <a:solidFill>
                  <a:srgbClr val="002060"/>
                </a:solidFill>
                <a:latin typeface="Arial"/>
                <a:cs typeface="Arial"/>
              </a:rPr>
              <a:t>All results summed up into a tableau story.</a:t>
            </a:r>
            <a:endParaRPr lang="en-US" sz="1000" spc="41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BFB0B1CA-43E4-B942-8ED8-E9CE62BA9FA8}"/>
              </a:ext>
            </a:extLst>
          </p:cNvPr>
          <p:cNvSpPr txBox="1"/>
          <p:nvPr/>
        </p:nvSpPr>
        <p:spPr>
          <a:xfrm>
            <a:off x="7052963" y="1346824"/>
            <a:ext cx="1230183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rgbClr val="002060"/>
                </a:solidFill>
                <a:latin typeface="Arial"/>
                <a:cs typeface="Arial"/>
              </a:rPr>
              <a:t>Phase 04</a:t>
            </a:r>
          </a:p>
        </p:txBody>
      </p:sp>
      <p:grpSp>
        <p:nvGrpSpPr>
          <p:cNvPr id="62" name="Group 28">
            <a:extLst>
              <a:ext uri="{FF2B5EF4-FFF2-40B4-BE49-F238E27FC236}">
                <a16:creationId xmlns:a16="http://schemas.microsoft.com/office/drawing/2014/main" id="{50474BD7-6164-8147-B733-047AEBE349EE}"/>
              </a:ext>
            </a:extLst>
          </p:cNvPr>
          <p:cNvGrpSpPr/>
          <p:nvPr/>
        </p:nvGrpSpPr>
        <p:grpSpPr>
          <a:xfrm>
            <a:off x="3140333" y="2656175"/>
            <a:ext cx="132525" cy="88545"/>
            <a:chOff x="0" y="0"/>
            <a:chExt cx="6350000" cy="6350000"/>
          </a:xfrm>
        </p:grpSpPr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C9CAB5DD-F913-6C47-928B-50A788A0265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4" name="TextBox 31">
            <a:extLst>
              <a:ext uri="{FF2B5EF4-FFF2-40B4-BE49-F238E27FC236}">
                <a16:creationId xmlns:a16="http://schemas.microsoft.com/office/drawing/2014/main" id="{1D78FE78-7E02-AF49-9108-A0EB5F6B0C68}"/>
              </a:ext>
            </a:extLst>
          </p:cNvPr>
          <p:cNvSpPr txBox="1"/>
          <p:nvPr/>
        </p:nvSpPr>
        <p:spPr>
          <a:xfrm>
            <a:off x="2646135" y="3887595"/>
            <a:ext cx="1841579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5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spc="41">
                <a:solidFill>
                  <a:srgbClr val="002060"/>
                </a:solidFill>
                <a:latin typeface="Arial"/>
                <a:cs typeface="Arial"/>
              </a:rPr>
              <a:t>Cleaned out filtered data.</a:t>
            </a:r>
            <a:br>
              <a:rPr lang="en-US" sz="1200" spc="41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200" spc="41">
                <a:solidFill>
                  <a:srgbClr val="002060"/>
                </a:solidFill>
                <a:latin typeface="Arial"/>
                <a:cs typeface="Arial"/>
              </a:rPr>
              <a:t>Classified the data accordingly for analysis.</a:t>
            </a:r>
          </a:p>
        </p:txBody>
      </p:sp>
      <p:sp>
        <p:nvSpPr>
          <p:cNvPr id="65" name="TextBox 32">
            <a:extLst>
              <a:ext uri="{FF2B5EF4-FFF2-40B4-BE49-F238E27FC236}">
                <a16:creationId xmlns:a16="http://schemas.microsoft.com/office/drawing/2014/main" id="{1E5431CF-297D-9546-8CF3-4EEBF334D8D5}"/>
              </a:ext>
            </a:extLst>
          </p:cNvPr>
          <p:cNvSpPr txBox="1"/>
          <p:nvPr/>
        </p:nvSpPr>
        <p:spPr>
          <a:xfrm>
            <a:off x="2952932" y="1346824"/>
            <a:ext cx="128229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eaLnBrk="1" fontAlgn="auto" hangingPunct="1">
              <a:lnSpc>
                <a:spcPts val="18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rgbClr val="002060"/>
                </a:solidFill>
                <a:latin typeface="Arial"/>
                <a:cs typeface="Arial"/>
              </a:rPr>
              <a:t>Phase 02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0F3D59A-4FA7-DC4E-84AD-74729807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67" y="1873189"/>
            <a:ext cx="659717" cy="70012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1DBB8F2-893A-4182-B1B9-033C469EFCB9}"/>
              </a:ext>
            </a:extLst>
          </p:cNvPr>
          <p:cNvGrpSpPr/>
          <p:nvPr/>
        </p:nvGrpSpPr>
        <p:grpSpPr>
          <a:xfrm>
            <a:off x="616627" y="3420229"/>
            <a:ext cx="1659481" cy="337625"/>
            <a:chOff x="657857" y="3003317"/>
            <a:chExt cx="1659481" cy="337625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52EA2409-0EEB-44CB-8E57-AB1D9844AF15}"/>
                </a:ext>
              </a:extLst>
            </p:cNvPr>
            <p:cNvSpPr txBox="1"/>
            <p:nvPr/>
          </p:nvSpPr>
          <p:spPr>
            <a:xfrm>
              <a:off x="657857" y="3088294"/>
              <a:ext cx="1659481" cy="198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eaLnBrk="1" fontAlgn="auto" hangingPunct="1">
                <a:lnSpc>
                  <a:spcPts val="146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spc="39">
                  <a:solidFill>
                    <a:srgbClr val="002060"/>
                  </a:solidFill>
                  <a:latin typeface="Arial"/>
                  <a:cs typeface="Arial"/>
                </a:rPr>
                <a:t>D</a:t>
              </a:r>
              <a:r>
                <a:rPr lang="en-US" altLang="zh-CN" sz="1400" spc="39">
                  <a:solidFill>
                    <a:srgbClr val="002060"/>
                  </a:solidFill>
                  <a:latin typeface="Arial"/>
                  <a:ea typeface="宋体"/>
                  <a:cs typeface="Arial"/>
                </a:rPr>
                <a:t>ata Collecting</a:t>
              </a:r>
              <a:endParaRPr lang="en-US" sz="1400" spc="39">
                <a:solidFill>
                  <a:srgbClr val="002060"/>
                </a:solidFill>
                <a:latin typeface="Arial"/>
                <a:ea typeface="宋体"/>
                <a:cs typeface="Arial"/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CAD27C0-300A-4482-80D7-0A32652A34C5}"/>
                </a:ext>
              </a:extLst>
            </p:cNvPr>
            <p:cNvSpPr/>
            <p:nvPr/>
          </p:nvSpPr>
          <p:spPr>
            <a:xfrm>
              <a:off x="752622" y="3003317"/>
              <a:ext cx="1448972" cy="337625"/>
            </a:xfrm>
            <a:prstGeom prst="roundRect">
              <a:avLst/>
            </a:prstGeom>
            <a:noFill/>
            <a:ln>
              <a:solidFill>
                <a:srgbClr val="09418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D82256-9ED1-4D3C-81DC-7B1F5409997A}"/>
              </a:ext>
            </a:extLst>
          </p:cNvPr>
          <p:cNvGrpSpPr/>
          <p:nvPr/>
        </p:nvGrpSpPr>
        <p:grpSpPr>
          <a:xfrm>
            <a:off x="2653774" y="3444869"/>
            <a:ext cx="1787338" cy="337625"/>
            <a:chOff x="712268" y="3003317"/>
            <a:chExt cx="1659481" cy="337625"/>
          </a:xfrm>
        </p:grpSpPr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0C5A3CB8-B47A-4023-AD2A-222BA45A7DF9}"/>
                </a:ext>
              </a:extLst>
            </p:cNvPr>
            <p:cNvSpPr txBox="1"/>
            <p:nvPr/>
          </p:nvSpPr>
          <p:spPr>
            <a:xfrm>
              <a:off x="712268" y="3088294"/>
              <a:ext cx="1659481" cy="198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eaLnBrk="1" fontAlgn="auto" hangingPunct="1">
                <a:lnSpc>
                  <a:spcPts val="146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spc="39">
                  <a:solidFill>
                    <a:srgbClr val="002060"/>
                  </a:solidFill>
                  <a:latin typeface="Arial"/>
                  <a:cs typeface="Arial"/>
                </a:rPr>
                <a:t>D</a:t>
              </a:r>
              <a:r>
                <a:rPr lang="en-US" altLang="zh-CN" sz="1400" spc="39">
                  <a:solidFill>
                    <a:srgbClr val="002060"/>
                  </a:solidFill>
                  <a:latin typeface="Arial"/>
                  <a:ea typeface="宋体"/>
                  <a:cs typeface="Arial"/>
                </a:rPr>
                <a:t>ata Processing</a:t>
              </a:r>
              <a:endParaRPr lang="en-US" sz="1400" spc="39">
                <a:solidFill>
                  <a:srgbClr val="002060"/>
                </a:solidFill>
                <a:latin typeface="Arial"/>
                <a:ea typeface="宋体"/>
                <a:cs typeface="Arial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8D7CDA2-35F7-41CC-8CF9-67B40038D88D}"/>
                </a:ext>
              </a:extLst>
            </p:cNvPr>
            <p:cNvSpPr/>
            <p:nvPr/>
          </p:nvSpPr>
          <p:spPr>
            <a:xfrm>
              <a:off x="823058" y="3003317"/>
              <a:ext cx="1448972" cy="337625"/>
            </a:xfrm>
            <a:prstGeom prst="roundRect">
              <a:avLst/>
            </a:prstGeom>
            <a:noFill/>
            <a:ln>
              <a:solidFill>
                <a:srgbClr val="09418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EDE3278-73B1-4C13-B811-5E01270E2A3A}"/>
              </a:ext>
            </a:extLst>
          </p:cNvPr>
          <p:cNvGrpSpPr/>
          <p:nvPr/>
        </p:nvGrpSpPr>
        <p:grpSpPr>
          <a:xfrm>
            <a:off x="4766388" y="3459307"/>
            <a:ext cx="1659481" cy="337625"/>
            <a:chOff x="657857" y="3003317"/>
            <a:chExt cx="1659481" cy="337625"/>
          </a:xfrm>
        </p:grpSpPr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423456D6-802B-4782-8C45-7F8E6254CF02}"/>
                </a:ext>
              </a:extLst>
            </p:cNvPr>
            <p:cNvSpPr txBox="1"/>
            <p:nvPr/>
          </p:nvSpPr>
          <p:spPr>
            <a:xfrm>
              <a:off x="657857" y="3088294"/>
              <a:ext cx="1659481" cy="198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eaLnBrk="1" fontAlgn="auto" hangingPunct="1">
                <a:lnSpc>
                  <a:spcPts val="146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spc="39">
                  <a:solidFill>
                    <a:srgbClr val="002060"/>
                  </a:solidFill>
                  <a:latin typeface="Arial"/>
                  <a:cs typeface="Arial"/>
                </a:rPr>
                <a:t>D</a:t>
              </a:r>
              <a:r>
                <a:rPr lang="en-US" altLang="zh-CN" sz="1400" spc="39">
                  <a:solidFill>
                    <a:srgbClr val="002060"/>
                  </a:solidFill>
                  <a:latin typeface="Arial"/>
                  <a:ea typeface="宋体"/>
                  <a:cs typeface="Arial"/>
                </a:rPr>
                <a:t>ata Analysis</a:t>
              </a:r>
              <a:endParaRPr lang="en-US" sz="1400" spc="39">
                <a:solidFill>
                  <a:srgbClr val="002060"/>
                </a:solidFill>
                <a:latin typeface="Arial"/>
                <a:ea typeface="宋体"/>
                <a:cs typeface="Arial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C730B59-D141-4D46-92DD-0B213F1C910C}"/>
                </a:ext>
              </a:extLst>
            </p:cNvPr>
            <p:cNvSpPr/>
            <p:nvPr/>
          </p:nvSpPr>
          <p:spPr>
            <a:xfrm>
              <a:off x="752622" y="3003317"/>
              <a:ext cx="1448972" cy="337625"/>
            </a:xfrm>
            <a:prstGeom prst="roundRect">
              <a:avLst/>
            </a:prstGeom>
            <a:noFill/>
            <a:ln>
              <a:solidFill>
                <a:srgbClr val="09418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516C037-BAA6-4CC6-9F7F-04A48EAFC858}"/>
              </a:ext>
            </a:extLst>
          </p:cNvPr>
          <p:cNvGrpSpPr/>
          <p:nvPr/>
        </p:nvGrpSpPr>
        <p:grpSpPr>
          <a:xfrm>
            <a:off x="6730166" y="3474665"/>
            <a:ext cx="1659481" cy="337625"/>
            <a:chOff x="657857" y="3023912"/>
            <a:chExt cx="1659481" cy="337625"/>
          </a:xfrm>
        </p:grpSpPr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3F5F6457-F405-4AC2-9DE5-137A6EC78510}"/>
                </a:ext>
              </a:extLst>
            </p:cNvPr>
            <p:cNvSpPr txBox="1"/>
            <p:nvPr/>
          </p:nvSpPr>
          <p:spPr>
            <a:xfrm>
              <a:off x="657857" y="3105847"/>
              <a:ext cx="1659481" cy="198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eaLnBrk="1" fontAlgn="auto" hangingPunct="1">
                <a:lnSpc>
                  <a:spcPts val="146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spc="39">
                  <a:solidFill>
                    <a:srgbClr val="002060"/>
                  </a:solidFill>
                  <a:latin typeface="Arial"/>
                  <a:cs typeface="Arial"/>
                </a:rPr>
                <a:t>Visualization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2D9DFAE2-CED1-4EAF-A315-6B0CE9405FDF}"/>
                </a:ext>
              </a:extLst>
            </p:cNvPr>
            <p:cNvSpPr/>
            <p:nvPr/>
          </p:nvSpPr>
          <p:spPr>
            <a:xfrm>
              <a:off x="752622" y="3023912"/>
              <a:ext cx="1448972" cy="337625"/>
            </a:xfrm>
            <a:prstGeom prst="roundRect">
              <a:avLst/>
            </a:prstGeom>
            <a:noFill/>
            <a:ln>
              <a:solidFill>
                <a:srgbClr val="09418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pic>
        <p:nvPicPr>
          <p:cNvPr id="1026" name="Picture 2" descr="Gumtree: Australia&amp;#39;s Free Marketplace. Find a car, job, furniture &amp;amp; more">
            <a:extLst>
              <a:ext uri="{FF2B5EF4-FFF2-40B4-BE49-F238E27FC236}">
                <a16:creationId xmlns:a16="http://schemas.microsoft.com/office/drawing/2014/main" id="{EA0B0AD5-93A6-A345-A981-301D1FCA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68" y="1817478"/>
            <a:ext cx="864168" cy="8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 a job - ServiceSeeking.com.au">
            <a:extLst>
              <a:ext uri="{FF2B5EF4-FFF2-40B4-BE49-F238E27FC236}">
                <a16:creationId xmlns:a16="http://schemas.microsoft.com/office/drawing/2014/main" id="{3DA0E4F6-8858-B246-A061-548A6D56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81" y="2591895"/>
            <a:ext cx="560654" cy="5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pages.com.au - Index">
            <a:extLst>
              <a:ext uri="{FF2B5EF4-FFF2-40B4-BE49-F238E27FC236}">
                <a16:creationId xmlns:a16="http://schemas.microsoft.com/office/drawing/2014/main" id="{BC13EE7B-FF06-FD46-984E-1C059B15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68" y="2521913"/>
            <a:ext cx="700126" cy="7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w to perform Topic modeling using MALLET | by Shivika K Bisen | Analytics  Vidhya | Medium">
            <a:extLst>
              <a:ext uri="{FF2B5EF4-FFF2-40B4-BE49-F238E27FC236}">
                <a16:creationId xmlns:a16="http://schemas.microsoft.com/office/drawing/2014/main" id="{52324081-4F02-4B42-A22E-54097B6E9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3899" r="15885" b="10175"/>
          <a:stretch/>
        </p:blipFill>
        <p:spPr bwMode="auto">
          <a:xfrm>
            <a:off x="4931290" y="1612351"/>
            <a:ext cx="1637952" cy="12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lustering | Types Of Clustering | Clustering Applications">
            <a:extLst>
              <a:ext uri="{FF2B5EF4-FFF2-40B4-BE49-F238E27FC236}">
                <a16:creationId xmlns:a16="http://schemas.microsoft.com/office/drawing/2014/main" id="{8716C705-8628-444F-A04A-1B1DD387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183" y="2573360"/>
            <a:ext cx="821297" cy="73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ata classification - Free miscellaneous icons">
            <a:extLst>
              <a:ext uri="{FF2B5EF4-FFF2-40B4-BE49-F238E27FC236}">
                <a16:creationId xmlns:a16="http://schemas.microsoft.com/office/drawing/2014/main" id="{15935932-B9BC-F147-9A3A-28E9DA3F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90" y="2377248"/>
            <a:ext cx="954209" cy="95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cleaning - Free computer icons">
            <a:extLst>
              <a:ext uri="{FF2B5EF4-FFF2-40B4-BE49-F238E27FC236}">
                <a16:creationId xmlns:a16="http://schemas.microsoft.com/office/drawing/2014/main" id="{320308EB-4139-DA4D-A44A-B290686E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45" y="1863364"/>
            <a:ext cx="774217" cy="7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ableau Logos">
            <a:extLst>
              <a:ext uri="{FF2B5EF4-FFF2-40B4-BE49-F238E27FC236}">
                <a16:creationId xmlns:a16="http://schemas.microsoft.com/office/drawing/2014/main" id="{C6B78E0E-DA6B-4448-8125-8A2BD1B9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26" y="1575827"/>
            <a:ext cx="817312" cy="83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ableau Software – MIP">
            <a:extLst>
              <a:ext uri="{FF2B5EF4-FFF2-40B4-BE49-F238E27FC236}">
                <a16:creationId xmlns:a16="http://schemas.microsoft.com/office/drawing/2014/main" id="{CF18AC89-6A09-254C-8F79-AAA0C417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18" y="2192823"/>
            <a:ext cx="1875475" cy="107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6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2D20D9-5CC8-49AD-B3C9-82EC86BE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Crawling Websites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BA07ED-60CE-4206-B123-B85C0255B554}"/>
              </a:ext>
            </a:extLst>
          </p:cNvPr>
          <p:cNvGrpSpPr/>
          <p:nvPr/>
        </p:nvGrpSpPr>
        <p:grpSpPr>
          <a:xfrm>
            <a:off x="202586" y="1181664"/>
            <a:ext cx="2414006" cy="3610744"/>
            <a:chOff x="202586" y="1181664"/>
            <a:chExt cx="2414006" cy="3610744"/>
          </a:xfrm>
        </p:grpSpPr>
        <p:pic>
          <p:nvPicPr>
            <p:cNvPr id="19" name="图形 18" descr="Internet 纯色填充">
              <a:extLst>
                <a:ext uri="{FF2B5EF4-FFF2-40B4-BE49-F238E27FC236}">
                  <a16:creationId xmlns:a16="http://schemas.microsoft.com/office/drawing/2014/main" id="{404C3830-568B-470D-8938-80C82891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86" y="1181664"/>
              <a:ext cx="583809" cy="583809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C93AE0-F46E-4F1F-AADA-F463549258C5}"/>
                </a:ext>
              </a:extLst>
            </p:cNvPr>
            <p:cNvGrpSpPr/>
            <p:nvPr/>
          </p:nvGrpSpPr>
          <p:grpSpPr>
            <a:xfrm>
              <a:off x="494491" y="1295904"/>
              <a:ext cx="2122101" cy="3496504"/>
              <a:chOff x="494491" y="1295904"/>
              <a:chExt cx="2122101" cy="349650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17082CF-64D2-478A-A3AC-ABC60B1AE7F8}"/>
                  </a:ext>
                </a:extLst>
              </p:cNvPr>
              <p:cNvGrpSpPr/>
              <p:nvPr/>
            </p:nvGrpSpPr>
            <p:grpSpPr>
              <a:xfrm>
                <a:off x="496615" y="1807699"/>
                <a:ext cx="2119977" cy="556230"/>
                <a:chOff x="496615" y="1484142"/>
                <a:chExt cx="2119977" cy="556230"/>
              </a:xfrm>
            </p:grpSpPr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92037D70-A7A4-48DD-9526-61D3899D39A4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61C0E05-14CD-4F64-8B95-8E27F2F88332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" panose="020B0604020202020204" pitchFamily="34" charset="0"/>
                      <a:cs typeface="Arial" panose="020B0604020202020204" pitchFamily="34" charset="0"/>
                    </a:rPr>
                    <a:t>Airtasker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7A0BEB4-5BD2-4FC3-96E1-C04253D6F946}"/>
                  </a:ext>
                </a:extLst>
              </p:cNvPr>
              <p:cNvGrpSpPr/>
              <p:nvPr/>
            </p:nvGrpSpPr>
            <p:grpSpPr>
              <a:xfrm>
                <a:off x="494491" y="2617192"/>
                <a:ext cx="2119977" cy="556230"/>
                <a:chOff x="496615" y="1484142"/>
                <a:chExt cx="2119977" cy="556230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7B03A1F6-47EE-426E-8530-AFD755DD4C08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56576DA-B6FE-420C-8752-8F3F92118BFB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>
                      <a:latin typeface="Arial"/>
                      <a:cs typeface="Arial"/>
                    </a:rPr>
                    <a:t>Gumtree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8D5291A-BF9C-4757-A633-8085E6AE3C8F}"/>
                  </a:ext>
                </a:extLst>
              </p:cNvPr>
              <p:cNvGrpSpPr/>
              <p:nvPr/>
            </p:nvGrpSpPr>
            <p:grpSpPr>
              <a:xfrm>
                <a:off x="494491" y="3426685"/>
                <a:ext cx="2119977" cy="556230"/>
                <a:chOff x="496615" y="1484142"/>
                <a:chExt cx="2119977" cy="556230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82A38C7-C97A-47A5-97F8-106D429DDB5F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5CD288-4206-4313-B502-973F30EB7407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>
                      <a:latin typeface="Arial"/>
                      <a:cs typeface="Arial"/>
                    </a:rPr>
                    <a:t>Service Seeking</a:t>
                  </a:r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4211128-E9D3-4C1C-B072-B546808D8FDB}"/>
                  </a:ext>
                </a:extLst>
              </p:cNvPr>
              <p:cNvGrpSpPr/>
              <p:nvPr/>
            </p:nvGrpSpPr>
            <p:grpSpPr>
              <a:xfrm>
                <a:off x="494491" y="4236178"/>
                <a:ext cx="2119977" cy="556230"/>
                <a:chOff x="496615" y="1484142"/>
                <a:chExt cx="2119977" cy="556230"/>
              </a:xfrm>
            </p:grpSpPr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E8077810-2FA5-47D8-A7E8-5D6BE6F6F9C2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5EC5A7-26B5-4863-BE83-394CF40B860A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" panose="020B0604020202020204" pitchFamily="34" charset="0"/>
                      <a:cs typeface="Arial" panose="020B0604020202020204" pitchFamily="34" charset="0"/>
                    </a:rPr>
                    <a:t>HiPages</a:t>
                  </a:r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C3A406E-7EA7-45FC-9738-613AD033123E}"/>
                  </a:ext>
                </a:extLst>
              </p:cNvPr>
              <p:cNvSpPr txBox="1"/>
              <p:nvPr/>
            </p:nvSpPr>
            <p:spPr>
              <a:xfrm>
                <a:off x="602787" y="1295904"/>
                <a:ext cx="1702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4 Platforms:</a:t>
                </a:r>
              </a:p>
            </p:txBody>
          </p:sp>
        </p:grp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15F6CFC-426D-4EE6-ADD1-0C4209455EB0}"/>
              </a:ext>
            </a:extLst>
          </p:cNvPr>
          <p:cNvCxnSpPr>
            <a:cxnSpLocks/>
          </p:cNvCxnSpPr>
          <p:nvPr/>
        </p:nvCxnSpPr>
        <p:spPr>
          <a:xfrm>
            <a:off x="3029401" y="1413174"/>
            <a:ext cx="6371" cy="3520495"/>
          </a:xfrm>
          <a:prstGeom prst="straightConnector1">
            <a:avLst/>
          </a:prstGeom>
          <a:ln>
            <a:prstDash val="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D6AF15E-6608-4B77-A602-21B613C5BEC4}"/>
              </a:ext>
            </a:extLst>
          </p:cNvPr>
          <p:cNvGrpSpPr/>
          <p:nvPr/>
        </p:nvGrpSpPr>
        <p:grpSpPr>
          <a:xfrm>
            <a:off x="3193365" y="1194049"/>
            <a:ext cx="3108747" cy="421259"/>
            <a:chOff x="3193365" y="1194049"/>
            <a:chExt cx="2314137" cy="421259"/>
          </a:xfrm>
        </p:grpSpPr>
        <p:sp>
          <p:nvSpPr>
            <p:cNvPr id="28" name="卷形: 水平 27">
              <a:extLst>
                <a:ext uri="{FF2B5EF4-FFF2-40B4-BE49-F238E27FC236}">
                  <a16:creationId xmlns:a16="http://schemas.microsoft.com/office/drawing/2014/main" id="{364DD43B-9EA7-42C5-BC3C-2E4D2B2EA024}"/>
                </a:ext>
              </a:extLst>
            </p:cNvPr>
            <p:cNvSpPr/>
            <p:nvPr/>
          </p:nvSpPr>
          <p:spPr>
            <a:xfrm>
              <a:off x="3193365" y="1194049"/>
              <a:ext cx="2314137" cy="421259"/>
            </a:xfrm>
            <a:prstGeom prst="horizontalScroll">
              <a:avLst/>
            </a:prstGeom>
            <a:noFill/>
            <a:ln>
              <a:solidFill>
                <a:srgbClr val="09418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6CBF48C-8EC7-406A-8E0C-8F1A85F37D92}"/>
                </a:ext>
              </a:extLst>
            </p:cNvPr>
            <p:cNvSpPr txBox="1"/>
            <p:nvPr/>
          </p:nvSpPr>
          <p:spPr>
            <a:xfrm>
              <a:off x="3232382" y="1219517"/>
              <a:ext cx="2236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asks Search – 3470 Tasks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50E88A5D-77DC-4CD7-A637-53B394EE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74" y="1693717"/>
            <a:ext cx="5505314" cy="56772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C6790FE-4099-4AF3-8167-6EB6A5EBFDB1}"/>
              </a:ext>
            </a:extLst>
          </p:cNvPr>
          <p:cNvSpPr/>
          <p:nvPr/>
        </p:nvSpPr>
        <p:spPr>
          <a:xfrm>
            <a:off x="7097152" y="1693717"/>
            <a:ext cx="1550234" cy="317963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7A32D29-A4D0-4F4F-BA6D-29730F01C3C0}"/>
              </a:ext>
            </a:extLst>
          </p:cNvPr>
          <p:cNvSpPr txBox="1"/>
          <p:nvPr/>
        </p:nvSpPr>
        <p:spPr>
          <a:xfrm>
            <a:off x="5981131" y="1281072"/>
            <a:ext cx="189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1. Login Status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4236DCF-4633-47A2-B131-9F9AFFC4D3AB}"/>
              </a:ext>
            </a:extLst>
          </p:cNvPr>
          <p:cNvCxnSpPr>
            <a:cxnSpLocks/>
          </p:cNvCxnSpPr>
          <p:nvPr/>
        </p:nvCxnSpPr>
        <p:spPr>
          <a:xfrm>
            <a:off x="7592545" y="1413174"/>
            <a:ext cx="279724" cy="262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5766550-EFDE-4F77-B8FF-B0A4424B53DF}"/>
              </a:ext>
            </a:extLst>
          </p:cNvPr>
          <p:cNvSpPr txBox="1"/>
          <p:nvPr/>
        </p:nvSpPr>
        <p:spPr>
          <a:xfrm>
            <a:off x="2999896" y="2363929"/>
            <a:ext cx="23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2. Location Options:</a:t>
            </a:r>
          </a:p>
        </p:txBody>
      </p:sp>
      <p:graphicFrame>
        <p:nvGraphicFramePr>
          <p:cNvPr id="37" name="表格 37">
            <a:extLst>
              <a:ext uri="{FF2B5EF4-FFF2-40B4-BE49-F238E27FC236}">
                <a16:creationId xmlns:a16="http://schemas.microsoft.com/office/drawing/2014/main" id="{383A8535-E8CF-4EDC-8367-401654E3A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01070"/>
              </p:ext>
            </p:extLst>
          </p:nvPr>
        </p:nvGraphicFramePr>
        <p:xfrm>
          <a:off x="3143924" y="2671706"/>
          <a:ext cx="1501234" cy="1920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01234">
                  <a:extLst>
                    <a:ext uri="{9D8B030D-6E8A-4147-A177-3AD203B41FA5}">
                      <a16:colId xmlns:a16="http://schemas.microsoft.com/office/drawing/2014/main" val="465457457"/>
                    </a:ext>
                  </a:extLst>
                </a:gridCol>
              </a:tblGrid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Melbourne VIC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343546"/>
                  </a:ext>
                </a:extLst>
              </a:tr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Bendigo VIC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278744"/>
                  </a:ext>
                </a:extLst>
              </a:tr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Warrnambool VIC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694583"/>
                  </a:ext>
                </a:extLst>
              </a:tr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Traralgon VIC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21645"/>
                  </a:ext>
                </a:extLst>
              </a:tr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Geelong VIC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968410"/>
                  </a:ext>
                </a:extLst>
              </a:tr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Horsham VIC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514884"/>
                  </a:ext>
                </a:extLst>
              </a:tr>
              <a:tr h="223740">
                <a:tc>
                  <a:txBody>
                    <a:bodyPr/>
                    <a:lstStyle/>
                    <a:p>
                      <a:r>
                        <a:rPr lang="en-US" sz="1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Shepparton VIC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3680383"/>
                  </a:ext>
                </a:extLst>
              </a:tr>
            </a:tbl>
          </a:graphicData>
        </a:graphic>
      </p:graphicFrame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76B9942-7FC2-4DCA-A894-04BA39FD49A1}"/>
              </a:ext>
            </a:extLst>
          </p:cNvPr>
          <p:cNvCxnSpPr/>
          <p:nvPr/>
        </p:nvCxnSpPr>
        <p:spPr>
          <a:xfrm flipH="1" flipV="1">
            <a:off x="3788149" y="2228761"/>
            <a:ext cx="258796" cy="176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7E42DD2-3F12-49B4-BA07-6A5CF70E318B}"/>
              </a:ext>
            </a:extLst>
          </p:cNvPr>
          <p:cNvSpPr txBox="1"/>
          <p:nvPr/>
        </p:nvSpPr>
        <p:spPr>
          <a:xfrm>
            <a:off x="4781266" y="2285660"/>
            <a:ext cx="3091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3. Keywords:</a:t>
            </a:r>
          </a:p>
          <a:p>
            <a:pPr algn="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['electrician', 'electric', 'electronic'] 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4733A3C-6353-46F6-BCA4-79216AECF7DB}"/>
              </a:ext>
            </a:extLst>
          </p:cNvPr>
          <p:cNvCxnSpPr>
            <a:cxnSpLocks/>
          </p:cNvCxnSpPr>
          <p:nvPr/>
        </p:nvCxnSpPr>
        <p:spPr>
          <a:xfrm flipV="1">
            <a:off x="6063175" y="2138290"/>
            <a:ext cx="1809094" cy="316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7F1FCF6-4D87-431D-A821-4DC77788270E}"/>
              </a:ext>
            </a:extLst>
          </p:cNvPr>
          <p:cNvGrpSpPr/>
          <p:nvPr/>
        </p:nvGrpSpPr>
        <p:grpSpPr>
          <a:xfrm>
            <a:off x="4837768" y="2911372"/>
            <a:ext cx="4195247" cy="2182029"/>
            <a:chOff x="4837768" y="2911372"/>
            <a:chExt cx="4195247" cy="2182029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FC1EBCB-50E1-4AAA-88DE-5ED2EC43B0AD}"/>
                </a:ext>
              </a:extLst>
            </p:cNvPr>
            <p:cNvGrpSpPr/>
            <p:nvPr/>
          </p:nvGrpSpPr>
          <p:grpSpPr>
            <a:xfrm>
              <a:off x="4913976" y="2964533"/>
              <a:ext cx="4085366" cy="421259"/>
              <a:chOff x="5041654" y="2929004"/>
              <a:chExt cx="4085366" cy="421259"/>
            </a:xfrm>
          </p:grpSpPr>
          <p:sp>
            <p:nvSpPr>
              <p:cNvPr id="50" name="卷形: 水平 49">
                <a:extLst>
                  <a:ext uri="{FF2B5EF4-FFF2-40B4-BE49-F238E27FC236}">
                    <a16:creationId xmlns:a16="http://schemas.microsoft.com/office/drawing/2014/main" id="{21E4AD1C-1CA6-4F72-A726-3C3F2B110303}"/>
                  </a:ext>
                </a:extLst>
              </p:cNvPr>
              <p:cNvSpPr/>
              <p:nvPr/>
            </p:nvSpPr>
            <p:spPr>
              <a:xfrm>
                <a:off x="5041654" y="2929004"/>
                <a:ext cx="4085366" cy="421259"/>
              </a:xfrm>
              <a:prstGeom prst="horizontalScroll">
                <a:avLst/>
              </a:prstGeom>
              <a:noFill/>
              <a:ln>
                <a:solidFill>
                  <a:srgbClr val="09418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C1A5B63-4407-48F2-96DC-F924F4916D2E}"/>
                  </a:ext>
                </a:extLst>
              </p:cNvPr>
              <p:cNvSpPr txBox="1"/>
              <p:nvPr/>
            </p:nvSpPr>
            <p:spPr>
              <a:xfrm>
                <a:off x="5067284" y="2970009"/>
                <a:ext cx="40597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Workers’ URLs Extract – 767 Workers</a:t>
                </a:r>
              </a:p>
            </p:txBody>
          </p:sp>
        </p:grpSp>
        <p:sp>
          <p:nvSpPr>
            <p:cNvPr id="52" name="矩形: 折角 51">
              <a:extLst>
                <a:ext uri="{FF2B5EF4-FFF2-40B4-BE49-F238E27FC236}">
                  <a16:creationId xmlns:a16="http://schemas.microsoft.com/office/drawing/2014/main" id="{3B4C41E9-0B2F-4BF5-BFD5-642CCA7DA935}"/>
                </a:ext>
              </a:extLst>
            </p:cNvPr>
            <p:cNvSpPr/>
            <p:nvPr/>
          </p:nvSpPr>
          <p:spPr>
            <a:xfrm>
              <a:off x="4837768" y="2911372"/>
              <a:ext cx="4195247" cy="2182029"/>
            </a:xfrm>
            <a:custGeom>
              <a:avLst/>
              <a:gdLst>
                <a:gd name="connsiteX0" fmla="*/ 0 w 4195247"/>
                <a:gd name="connsiteY0" fmla="*/ 0 h 2182029"/>
                <a:gd name="connsiteX1" fmla="*/ 515416 w 4195247"/>
                <a:gd name="connsiteY1" fmla="*/ 0 h 2182029"/>
                <a:gd name="connsiteX2" fmla="*/ 1198642 w 4195247"/>
                <a:gd name="connsiteY2" fmla="*/ 0 h 2182029"/>
                <a:gd name="connsiteX3" fmla="*/ 1839915 w 4195247"/>
                <a:gd name="connsiteY3" fmla="*/ 0 h 2182029"/>
                <a:gd name="connsiteX4" fmla="*/ 2481189 w 4195247"/>
                <a:gd name="connsiteY4" fmla="*/ 0 h 2182029"/>
                <a:gd name="connsiteX5" fmla="*/ 2996605 w 4195247"/>
                <a:gd name="connsiteY5" fmla="*/ 0 h 2182029"/>
                <a:gd name="connsiteX6" fmla="*/ 3679831 w 4195247"/>
                <a:gd name="connsiteY6" fmla="*/ 0 h 2182029"/>
                <a:gd name="connsiteX7" fmla="*/ 4195247 w 4195247"/>
                <a:gd name="connsiteY7" fmla="*/ 0 h 2182029"/>
                <a:gd name="connsiteX8" fmla="*/ 4195247 w 4195247"/>
                <a:gd name="connsiteY8" fmla="*/ 454588 h 2182029"/>
                <a:gd name="connsiteX9" fmla="*/ 4195247 w 4195247"/>
                <a:gd name="connsiteY9" fmla="*/ 945542 h 2182029"/>
                <a:gd name="connsiteX10" fmla="*/ 4195247 w 4195247"/>
                <a:gd name="connsiteY10" fmla="*/ 1363763 h 2182029"/>
                <a:gd name="connsiteX11" fmla="*/ 4195247 w 4195247"/>
                <a:gd name="connsiteY11" fmla="*/ 1818350 h 2182029"/>
                <a:gd name="connsiteX12" fmla="*/ 3831568 w 4195247"/>
                <a:gd name="connsiteY12" fmla="*/ 2182029 h 2182029"/>
                <a:gd name="connsiteX13" fmla="*/ 3207570 w 4195247"/>
                <a:gd name="connsiteY13" fmla="*/ 2182029 h 2182029"/>
                <a:gd name="connsiteX14" fmla="*/ 2660203 w 4195247"/>
                <a:gd name="connsiteY14" fmla="*/ 2182029 h 2182029"/>
                <a:gd name="connsiteX15" fmla="*/ 2112836 w 4195247"/>
                <a:gd name="connsiteY15" fmla="*/ 2182029 h 2182029"/>
                <a:gd name="connsiteX16" fmla="*/ 1488838 w 4195247"/>
                <a:gd name="connsiteY16" fmla="*/ 2182029 h 2182029"/>
                <a:gd name="connsiteX17" fmla="*/ 864840 w 4195247"/>
                <a:gd name="connsiteY17" fmla="*/ 2182029 h 2182029"/>
                <a:gd name="connsiteX18" fmla="*/ 0 w 4195247"/>
                <a:gd name="connsiteY18" fmla="*/ 2182029 h 2182029"/>
                <a:gd name="connsiteX19" fmla="*/ 0 w 4195247"/>
                <a:gd name="connsiteY19" fmla="*/ 1636522 h 2182029"/>
                <a:gd name="connsiteX20" fmla="*/ 0 w 4195247"/>
                <a:gd name="connsiteY20" fmla="*/ 1156475 h 2182029"/>
                <a:gd name="connsiteX21" fmla="*/ 0 w 4195247"/>
                <a:gd name="connsiteY21" fmla="*/ 676429 h 2182029"/>
                <a:gd name="connsiteX22" fmla="*/ 0 w 4195247"/>
                <a:gd name="connsiteY22" fmla="*/ 0 h 2182029"/>
                <a:gd name="connsiteX0" fmla="*/ 3831568 w 4195247"/>
                <a:gd name="connsiteY0" fmla="*/ 2182029 h 2182029"/>
                <a:gd name="connsiteX1" fmla="*/ 3904304 w 4195247"/>
                <a:gd name="connsiteY1" fmla="*/ 1891086 h 2182029"/>
                <a:gd name="connsiteX2" fmla="*/ 4195247 w 4195247"/>
                <a:gd name="connsiteY2" fmla="*/ 1818350 h 2182029"/>
                <a:gd name="connsiteX3" fmla="*/ 3831568 w 4195247"/>
                <a:gd name="connsiteY3" fmla="*/ 2182029 h 2182029"/>
                <a:gd name="connsiteX0" fmla="*/ 3831568 w 4195247"/>
                <a:gd name="connsiteY0" fmla="*/ 2182029 h 2182029"/>
                <a:gd name="connsiteX1" fmla="*/ 3904304 w 4195247"/>
                <a:gd name="connsiteY1" fmla="*/ 1891086 h 2182029"/>
                <a:gd name="connsiteX2" fmla="*/ 4195247 w 4195247"/>
                <a:gd name="connsiteY2" fmla="*/ 1818350 h 2182029"/>
                <a:gd name="connsiteX3" fmla="*/ 3831568 w 4195247"/>
                <a:gd name="connsiteY3" fmla="*/ 2182029 h 2182029"/>
                <a:gd name="connsiteX4" fmla="*/ 3360833 w 4195247"/>
                <a:gd name="connsiteY4" fmla="*/ 2182029 h 2182029"/>
                <a:gd name="connsiteX5" fmla="*/ 2851781 w 4195247"/>
                <a:gd name="connsiteY5" fmla="*/ 2182029 h 2182029"/>
                <a:gd name="connsiteX6" fmla="*/ 2266099 w 4195247"/>
                <a:gd name="connsiteY6" fmla="*/ 2182029 h 2182029"/>
                <a:gd name="connsiteX7" fmla="*/ 1680416 w 4195247"/>
                <a:gd name="connsiteY7" fmla="*/ 2182029 h 2182029"/>
                <a:gd name="connsiteX8" fmla="*/ 1209681 w 4195247"/>
                <a:gd name="connsiteY8" fmla="*/ 2182029 h 2182029"/>
                <a:gd name="connsiteX9" fmla="*/ 700630 w 4195247"/>
                <a:gd name="connsiteY9" fmla="*/ 2182029 h 2182029"/>
                <a:gd name="connsiteX10" fmla="*/ 0 w 4195247"/>
                <a:gd name="connsiteY10" fmla="*/ 2182029 h 2182029"/>
                <a:gd name="connsiteX11" fmla="*/ 0 w 4195247"/>
                <a:gd name="connsiteY11" fmla="*/ 1614701 h 2182029"/>
                <a:gd name="connsiteX12" fmla="*/ 0 w 4195247"/>
                <a:gd name="connsiteY12" fmla="*/ 1091015 h 2182029"/>
                <a:gd name="connsiteX13" fmla="*/ 0 w 4195247"/>
                <a:gd name="connsiteY13" fmla="*/ 567328 h 2182029"/>
                <a:gd name="connsiteX14" fmla="*/ 0 w 4195247"/>
                <a:gd name="connsiteY14" fmla="*/ 0 h 2182029"/>
                <a:gd name="connsiteX15" fmla="*/ 473464 w 4195247"/>
                <a:gd name="connsiteY15" fmla="*/ 0 h 2182029"/>
                <a:gd name="connsiteX16" fmla="*/ 988880 w 4195247"/>
                <a:gd name="connsiteY16" fmla="*/ 0 h 2182029"/>
                <a:gd name="connsiteX17" fmla="*/ 1546248 w 4195247"/>
                <a:gd name="connsiteY17" fmla="*/ 0 h 2182029"/>
                <a:gd name="connsiteX18" fmla="*/ 2187522 w 4195247"/>
                <a:gd name="connsiteY18" fmla="*/ 0 h 2182029"/>
                <a:gd name="connsiteX19" fmla="*/ 2870748 w 4195247"/>
                <a:gd name="connsiteY19" fmla="*/ 0 h 2182029"/>
                <a:gd name="connsiteX20" fmla="*/ 3512021 w 4195247"/>
                <a:gd name="connsiteY20" fmla="*/ 0 h 2182029"/>
                <a:gd name="connsiteX21" fmla="*/ 4195247 w 4195247"/>
                <a:gd name="connsiteY21" fmla="*/ 0 h 2182029"/>
                <a:gd name="connsiteX22" fmla="*/ 4195247 w 4195247"/>
                <a:gd name="connsiteY22" fmla="*/ 490955 h 2182029"/>
                <a:gd name="connsiteX23" fmla="*/ 4195247 w 4195247"/>
                <a:gd name="connsiteY23" fmla="*/ 963726 h 2182029"/>
                <a:gd name="connsiteX24" fmla="*/ 4195247 w 4195247"/>
                <a:gd name="connsiteY24" fmla="*/ 1818350 h 218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95247" h="2182029" stroke="0" extrusionOk="0">
                  <a:moveTo>
                    <a:pt x="0" y="0"/>
                  </a:moveTo>
                  <a:cubicBezTo>
                    <a:pt x="192113" y="-52736"/>
                    <a:pt x="284723" y="4628"/>
                    <a:pt x="515416" y="0"/>
                  </a:cubicBezTo>
                  <a:cubicBezTo>
                    <a:pt x="746109" y="-4628"/>
                    <a:pt x="984071" y="58421"/>
                    <a:pt x="1198642" y="0"/>
                  </a:cubicBezTo>
                  <a:cubicBezTo>
                    <a:pt x="1413213" y="-58421"/>
                    <a:pt x="1629204" y="39421"/>
                    <a:pt x="1839915" y="0"/>
                  </a:cubicBezTo>
                  <a:cubicBezTo>
                    <a:pt x="2050626" y="-39421"/>
                    <a:pt x="2258230" y="74035"/>
                    <a:pt x="2481189" y="0"/>
                  </a:cubicBezTo>
                  <a:cubicBezTo>
                    <a:pt x="2704148" y="-74035"/>
                    <a:pt x="2823323" y="6830"/>
                    <a:pt x="2996605" y="0"/>
                  </a:cubicBezTo>
                  <a:cubicBezTo>
                    <a:pt x="3169887" y="-6830"/>
                    <a:pt x="3540804" y="51947"/>
                    <a:pt x="3679831" y="0"/>
                  </a:cubicBezTo>
                  <a:cubicBezTo>
                    <a:pt x="3818858" y="-51947"/>
                    <a:pt x="4019855" y="11399"/>
                    <a:pt x="4195247" y="0"/>
                  </a:cubicBezTo>
                  <a:cubicBezTo>
                    <a:pt x="4246537" y="150479"/>
                    <a:pt x="4167710" y="285140"/>
                    <a:pt x="4195247" y="454588"/>
                  </a:cubicBezTo>
                  <a:cubicBezTo>
                    <a:pt x="4222784" y="624036"/>
                    <a:pt x="4171980" y="747219"/>
                    <a:pt x="4195247" y="945542"/>
                  </a:cubicBezTo>
                  <a:cubicBezTo>
                    <a:pt x="4218514" y="1143865"/>
                    <a:pt x="4182006" y="1216615"/>
                    <a:pt x="4195247" y="1363763"/>
                  </a:cubicBezTo>
                  <a:cubicBezTo>
                    <a:pt x="4208488" y="1510911"/>
                    <a:pt x="4193166" y="1628905"/>
                    <a:pt x="4195247" y="1818350"/>
                  </a:cubicBezTo>
                  <a:cubicBezTo>
                    <a:pt x="4027098" y="1995499"/>
                    <a:pt x="3935912" y="2036064"/>
                    <a:pt x="3831568" y="2182029"/>
                  </a:cubicBezTo>
                  <a:cubicBezTo>
                    <a:pt x="3663287" y="2247761"/>
                    <a:pt x="3372880" y="2108044"/>
                    <a:pt x="3207570" y="2182029"/>
                  </a:cubicBezTo>
                  <a:cubicBezTo>
                    <a:pt x="3042260" y="2256014"/>
                    <a:pt x="2790656" y="2133698"/>
                    <a:pt x="2660203" y="2182029"/>
                  </a:cubicBezTo>
                  <a:cubicBezTo>
                    <a:pt x="2529750" y="2230360"/>
                    <a:pt x="2379495" y="2122761"/>
                    <a:pt x="2112836" y="2182029"/>
                  </a:cubicBezTo>
                  <a:cubicBezTo>
                    <a:pt x="1846177" y="2241297"/>
                    <a:pt x="1702857" y="2156655"/>
                    <a:pt x="1488838" y="2182029"/>
                  </a:cubicBezTo>
                  <a:cubicBezTo>
                    <a:pt x="1274819" y="2207403"/>
                    <a:pt x="1018325" y="2107161"/>
                    <a:pt x="864840" y="2182029"/>
                  </a:cubicBezTo>
                  <a:cubicBezTo>
                    <a:pt x="711355" y="2256897"/>
                    <a:pt x="217045" y="2126649"/>
                    <a:pt x="0" y="2182029"/>
                  </a:cubicBezTo>
                  <a:cubicBezTo>
                    <a:pt x="-59378" y="2058296"/>
                    <a:pt x="41371" y="1812192"/>
                    <a:pt x="0" y="1636522"/>
                  </a:cubicBezTo>
                  <a:cubicBezTo>
                    <a:pt x="-41371" y="1460852"/>
                    <a:pt x="53492" y="1392513"/>
                    <a:pt x="0" y="1156475"/>
                  </a:cubicBezTo>
                  <a:cubicBezTo>
                    <a:pt x="-53492" y="920437"/>
                    <a:pt x="53591" y="773300"/>
                    <a:pt x="0" y="676429"/>
                  </a:cubicBezTo>
                  <a:cubicBezTo>
                    <a:pt x="-53591" y="579558"/>
                    <a:pt x="23647" y="204712"/>
                    <a:pt x="0" y="0"/>
                  </a:cubicBezTo>
                  <a:close/>
                </a:path>
                <a:path w="4195247" h="2182029" fill="darkenLess" stroke="0" extrusionOk="0">
                  <a:moveTo>
                    <a:pt x="3831568" y="2182029"/>
                  </a:moveTo>
                  <a:cubicBezTo>
                    <a:pt x="3847077" y="2119077"/>
                    <a:pt x="3889541" y="2038652"/>
                    <a:pt x="3904304" y="1891086"/>
                  </a:cubicBezTo>
                  <a:cubicBezTo>
                    <a:pt x="4035464" y="1855907"/>
                    <a:pt x="4091867" y="1865331"/>
                    <a:pt x="4195247" y="1818350"/>
                  </a:cubicBezTo>
                  <a:cubicBezTo>
                    <a:pt x="4116514" y="1964085"/>
                    <a:pt x="3911502" y="2086129"/>
                    <a:pt x="3831568" y="2182029"/>
                  </a:cubicBezTo>
                  <a:close/>
                </a:path>
                <a:path w="4195247" h="2182029" fill="none" extrusionOk="0">
                  <a:moveTo>
                    <a:pt x="3831568" y="2182029"/>
                  </a:moveTo>
                  <a:cubicBezTo>
                    <a:pt x="3836279" y="2043665"/>
                    <a:pt x="3875407" y="2011421"/>
                    <a:pt x="3904304" y="1891086"/>
                  </a:cubicBezTo>
                  <a:cubicBezTo>
                    <a:pt x="3969967" y="1865216"/>
                    <a:pt x="4140770" y="1865219"/>
                    <a:pt x="4195247" y="1818350"/>
                  </a:cubicBezTo>
                  <a:cubicBezTo>
                    <a:pt x="4058517" y="2002426"/>
                    <a:pt x="3941399" y="2033555"/>
                    <a:pt x="3831568" y="2182029"/>
                  </a:cubicBezTo>
                  <a:cubicBezTo>
                    <a:pt x="3705366" y="2203463"/>
                    <a:pt x="3531303" y="2132678"/>
                    <a:pt x="3360833" y="2182029"/>
                  </a:cubicBezTo>
                  <a:cubicBezTo>
                    <a:pt x="3190363" y="2231380"/>
                    <a:pt x="3041096" y="2168497"/>
                    <a:pt x="2851781" y="2182029"/>
                  </a:cubicBezTo>
                  <a:cubicBezTo>
                    <a:pt x="2662466" y="2195561"/>
                    <a:pt x="2495963" y="2152917"/>
                    <a:pt x="2266099" y="2182029"/>
                  </a:cubicBezTo>
                  <a:cubicBezTo>
                    <a:pt x="2036235" y="2211141"/>
                    <a:pt x="1960911" y="2150769"/>
                    <a:pt x="1680416" y="2182029"/>
                  </a:cubicBezTo>
                  <a:cubicBezTo>
                    <a:pt x="1399921" y="2213289"/>
                    <a:pt x="1412532" y="2162450"/>
                    <a:pt x="1209681" y="2182029"/>
                  </a:cubicBezTo>
                  <a:cubicBezTo>
                    <a:pt x="1006831" y="2201608"/>
                    <a:pt x="819290" y="2142198"/>
                    <a:pt x="700630" y="2182029"/>
                  </a:cubicBezTo>
                  <a:cubicBezTo>
                    <a:pt x="581970" y="2221860"/>
                    <a:pt x="315693" y="2168277"/>
                    <a:pt x="0" y="2182029"/>
                  </a:cubicBezTo>
                  <a:cubicBezTo>
                    <a:pt x="-63144" y="1940466"/>
                    <a:pt x="19368" y="1888885"/>
                    <a:pt x="0" y="1614701"/>
                  </a:cubicBezTo>
                  <a:cubicBezTo>
                    <a:pt x="-19368" y="1340517"/>
                    <a:pt x="5920" y="1228503"/>
                    <a:pt x="0" y="1091015"/>
                  </a:cubicBezTo>
                  <a:cubicBezTo>
                    <a:pt x="-5920" y="953527"/>
                    <a:pt x="47979" y="713087"/>
                    <a:pt x="0" y="567328"/>
                  </a:cubicBezTo>
                  <a:cubicBezTo>
                    <a:pt x="-47979" y="421569"/>
                    <a:pt x="19159" y="143911"/>
                    <a:pt x="0" y="0"/>
                  </a:cubicBezTo>
                  <a:cubicBezTo>
                    <a:pt x="109159" y="-49117"/>
                    <a:pt x="358293" y="40094"/>
                    <a:pt x="473464" y="0"/>
                  </a:cubicBezTo>
                  <a:cubicBezTo>
                    <a:pt x="588635" y="-40094"/>
                    <a:pt x="869681" y="6115"/>
                    <a:pt x="988880" y="0"/>
                  </a:cubicBezTo>
                  <a:cubicBezTo>
                    <a:pt x="1108079" y="-6115"/>
                    <a:pt x="1410783" y="42075"/>
                    <a:pt x="1546248" y="0"/>
                  </a:cubicBezTo>
                  <a:cubicBezTo>
                    <a:pt x="1681713" y="-42075"/>
                    <a:pt x="1873312" y="63153"/>
                    <a:pt x="2187522" y="0"/>
                  </a:cubicBezTo>
                  <a:cubicBezTo>
                    <a:pt x="2501732" y="-63153"/>
                    <a:pt x="2663458" y="60590"/>
                    <a:pt x="2870748" y="0"/>
                  </a:cubicBezTo>
                  <a:cubicBezTo>
                    <a:pt x="3078038" y="-60590"/>
                    <a:pt x="3196523" y="16502"/>
                    <a:pt x="3512021" y="0"/>
                  </a:cubicBezTo>
                  <a:cubicBezTo>
                    <a:pt x="3827519" y="-16502"/>
                    <a:pt x="4056713" y="38874"/>
                    <a:pt x="4195247" y="0"/>
                  </a:cubicBezTo>
                  <a:cubicBezTo>
                    <a:pt x="4233578" y="124229"/>
                    <a:pt x="4189391" y="387189"/>
                    <a:pt x="4195247" y="490955"/>
                  </a:cubicBezTo>
                  <a:cubicBezTo>
                    <a:pt x="4201103" y="594721"/>
                    <a:pt x="4158032" y="798328"/>
                    <a:pt x="4195247" y="963726"/>
                  </a:cubicBezTo>
                  <a:cubicBezTo>
                    <a:pt x="4232462" y="1129124"/>
                    <a:pt x="4171438" y="1608956"/>
                    <a:pt x="4195247" y="1818350"/>
                  </a:cubicBezTo>
                </a:path>
              </a:pathLst>
            </a:custGeom>
            <a:noFill/>
            <a:ln>
              <a:solidFill>
                <a:srgbClr val="094183"/>
              </a:solidFill>
              <a:extLst>
                <a:ext uri="{C807C97D-BFC1-408E-A445-0C87EB9F89A2}">
                  <ask:lineSketchStyleProps xmlns:ask="http://schemas.microsoft.com/office/drawing/2018/sketchyshapes" sd="1126139017">
                    <a:prstGeom prst="foldedCorner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E5FB28A-5373-482D-B40D-2DFEF2C7D685}"/>
                </a:ext>
              </a:extLst>
            </p:cNvPr>
            <p:cNvSpPr txBox="1"/>
            <p:nvPr/>
          </p:nvSpPr>
          <p:spPr>
            <a:xfrm>
              <a:off x="4837769" y="3385603"/>
              <a:ext cx="2456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Task Status → Classification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543A0CD-1B21-4EC1-8087-48E0F558AF63}"/>
                </a:ext>
              </a:extLst>
            </p:cNvPr>
            <p:cNvSpPr txBox="1"/>
            <p:nvPr/>
          </p:nvSpPr>
          <p:spPr>
            <a:xfrm>
              <a:off x="5455002" y="3717603"/>
              <a:ext cx="2801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Open → tracked &amp; updated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375A39A-6D83-4C1A-8B43-CA79930B1931}"/>
                </a:ext>
              </a:extLst>
            </p:cNvPr>
            <p:cNvSpPr txBox="1"/>
            <p:nvPr/>
          </p:nvSpPr>
          <p:spPr>
            <a:xfrm>
              <a:off x="4939606" y="4057831"/>
              <a:ext cx="1309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Assigned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Completed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Expired</a:t>
              </a:r>
            </a:p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Cancelled</a:t>
              </a:r>
            </a:p>
          </p:txBody>
        </p:sp>
        <p:sp>
          <p:nvSpPr>
            <p:cNvPr id="60" name="右大括号 59">
              <a:extLst>
                <a:ext uri="{FF2B5EF4-FFF2-40B4-BE49-F238E27FC236}">
                  <a16:creationId xmlns:a16="http://schemas.microsoft.com/office/drawing/2014/main" id="{DF79A1C0-2267-4B24-97BB-CC96DDE26ACA}"/>
                </a:ext>
              </a:extLst>
            </p:cNvPr>
            <p:cNvSpPr/>
            <p:nvPr/>
          </p:nvSpPr>
          <p:spPr>
            <a:xfrm>
              <a:off x="6051700" y="4190773"/>
              <a:ext cx="141867" cy="679904"/>
            </a:xfrm>
            <a:prstGeom prst="rightBrac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8F953CE-9F6C-43E9-BD91-681D182C7E81}"/>
                </a:ext>
              </a:extLst>
            </p:cNvPr>
            <p:cNvSpPr txBox="1"/>
            <p:nvPr/>
          </p:nvSpPr>
          <p:spPr>
            <a:xfrm>
              <a:off x="6037633" y="4362438"/>
              <a:ext cx="2801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Closed → extracted directly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61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2D20D9-5CC8-49AD-B3C9-82EC86BE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Crawling Websites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BA07ED-60CE-4206-B123-B85C0255B554}"/>
              </a:ext>
            </a:extLst>
          </p:cNvPr>
          <p:cNvGrpSpPr/>
          <p:nvPr/>
        </p:nvGrpSpPr>
        <p:grpSpPr>
          <a:xfrm>
            <a:off x="202586" y="1181664"/>
            <a:ext cx="2414006" cy="3610744"/>
            <a:chOff x="202586" y="1181664"/>
            <a:chExt cx="2414006" cy="3610744"/>
          </a:xfrm>
        </p:grpSpPr>
        <p:pic>
          <p:nvPicPr>
            <p:cNvPr id="19" name="图形 18" descr="Internet 纯色填充">
              <a:extLst>
                <a:ext uri="{FF2B5EF4-FFF2-40B4-BE49-F238E27FC236}">
                  <a16:creationId xmlns:a16="http://schemas.microsoft.com/office/drawing/2014/main" id="{404C3830-568B-470D-8938-80C82891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86" y="1181664"/>
              <a:ext cx="583809" cy="583809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C93AE0-F46E-4F1F-AADA-F463549258C5}"/>
                </a:ext>
              </a:extLst>
            </p:cNvPr>
            <p:cNvGrpSpPr/>
            <p:nvPr/>
          </p:nvGrpSpPr>
          <p:grpSpPr>
            <a:xfrm>
              <a:off x="494491" y="1295904"/>
              <a:ext cx="2122101" cy="3496504"/>
              <a:chOff x="494491" y="1295904"/>
              <a:chExt cx="2122101" cy="349650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17082CF-64D2-478A-A3AC-ABC60B1AE7F8}"/>
                  </a:ext>
                </a:extLst>
              </p:cNvPr>
              <p:cNvGrpSpPr/>
              <p:nvPr/>
            </p:nvGrpSpPr>
            <p:grpSpPr>
              <a:xfrm>
                <a:off x="496615" y="1807699"/>
                <a:ext cx="2119977" cy="556230"/>
                <a:chOff x="496615" y="1484142"/>
                <a:chExt cx="2119977" cy="556230"/>
              </a:xfrm>
            </p:grpSpPr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92037D70-A7A4-48DD-9526-61D3899D39A4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61C0E05-14CD-4F64-8B95-8E27F2F88332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" panose="020B0604020202020204" pitchFamily="34" charset="0"/>
                      <a:cs typeface="Arial" panose="020B0604020202020204" pitchFamily="34" charset="0"/>
                    </a:rPr>
                    <a:t>Airtasker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7A0BEB4-5BD2-4FC3-96E1-C04253D6F946}"/>
                  </a:ext>
                </a:extLst>
              </p:cNvPr>
              <p:cNvGrpSpPr/>
              <p:nvPr/>
            </p:nvGrpSpPr>
            <p:grpSpPr>
              <a:xfrm>
                <a:off x="494491" y="2617192"/>
                <a:ext cx="2119977" cy="556230"/>
                <a:chOff x="496615" y="1484142"/>
                <a:chExt cx="2119977" cy="556230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7B03A1F6-47EE-426E-8530-AFD755DD4C08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56576DA-B6FE-420C-8752-8F3F92118BFB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>
                      <a:latin typeface="Arial"/>
                      <a:cs typeface="Arial"/>
                    </a:rPr>
                    <a:t>Gumtree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78D5291A-BF9C-4757-A633-8085E6AE3C8F}"/>
                  </a:ext>
                </a:extLst>
              </p:cNvPr>
              <p:cNvGrpSpPr/>
              <p:nvPr/>
            </p:nvGrpSpPr>
            <p:grpSpPr>
              <a:xfrm>
                <a:off x="494491" y="3426685"/>
                <a:ext cx="2119977" cy="556230"/>
                <a:chOff x="496615" y="1484142"/>
                <a:chExt cx="2119977" cy="556230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82A38C7-C97A-47A5-97F8-106D429DDB5F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5CD288-4206-4313-B502-973F30EB7407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>
                      <a:latin typeface="Arial"/>
                      <a:cs typeface="Arial"/>
                    </a:rPr>
                    <a:t>Service Seeking</a:t>
                  </a:r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4211128-E9D3-4C1C-B072-B546808D8FDB}"/>
                  </a:ext>
                </a:extLst>
              </p:cNvPr>
              <p:cNvGrpSpPr/>
              <p:nvPr/>
            </p:nvGrpSpPr>
            <p:grpSpPr>
              <a:xfrm>
                <a:off x="494491" y="4236178"/>
                <a:ext cx="2119977" cy="556230"/>
                <a:chOff x="496615" y="1484142"/>
                <a:chExt cx="2119977" cy="556230"/>
              </a:xfrm>
            </p:grpSpPr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E8077810-2FA5-47D8-A7E8-5D6BE6F6F9C2}"/>
                    </a:ext>
                  </a:extLst>
                </p:cNvPr>
                <p:cNvSpPr/>
                <p:nvPr/>
              </p:nvSpPr>
              <p:spPr>
                <a:xfrm>
                  <a:off x="496615" y="1484142"/>
                  <a:ext cx="2119977" cy="556230"/>
                </a:xfrm>
                <a:prstGeom prst="roundRect">
                  <a:avLst/>
                </a:prstGeom>
                <a:noFill/>
                <a:ln>
                  <a:solidFill>
                    <a:srgbClr val="09418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05EC5A7-26B5-4863-BE83-394CF40B860A}"/>
                    </a:ext>
                  </a:extLst>
                </p:cNvPr>
                <p:cNvSpPr txBox="1"/>
                <p:nvPr/>
              </p:nvSpPr>
              <p:spPr>
                <a:xfrm>
                  <a:off x="604911" y="1568548"/>
                  <a:ext cx="18991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" panose="020B0604020202020204" pitchFamily="34" charset="0"/>
                      <a:cs typeface="Arial" panose="020B0604020202020204" pitchFamily="34" charset="0"/>
                    </a:rPr>
                    <a:t>HiPages</a:t>
                  </a:r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C3A406E-7EA7-45FC-9738-613AD033123E}"/>
                  </a:ext>
                </a:extLst>
              </p:cNvPr>
              <p:cNvSpPr txBox="1"/>
              <p:nvPr/>
            </p:nvSpPr>
            <p:spPr>
              <a:xfrm>
                <a:off x="602787" y="1295904"/>
                <a:ext cx="1702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4 Platforms:</a:t>
                </a:r>
              </a:p>
            </p:txBody>
          </p:sp>
        </p:grp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15F6CFC-426D-4EE6-ADD1-0C4209455EB0}"/>
              </a:ext>
            </a:extLst>
          </p:cNvPr>
          <p:cNvCxnSpPr>
            <a:cxnSpLocks/>
          </p:cNvCxnSpPr>
          <p:nvPr/>
        </p:nvCxnSpPr>
        <p:spPr>
          <a:xfrm>
            <a:off x="3029401" y="1413174"/>
            <a:ext cx="6371" cy="3520495"/>
          </a:xfrm>
          <a:prstGeom prst="straightConnector1">
            <a:avLst/>
          </a:prstGeom>
          <a:ln>
            <a:prstDash val="dash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B0E7FC-7D04-431D-8099-72E269C66C86}"/>
              </a:ext>
            </a:extLst>
          </p:cNvPr>
          <p:cNvGrpSpPr/>
          <p:nvPr/>
        </p:nvGrpSpPr>
        <p:grpSpPr>
          <a:xfrm>
            <a:off x="3903604" y="1623032"/>
            <a:ext cx="4943825" cy="3378027"/>
            <a:chOff x="3595264" y="1484408"/>
            <a:chExt cx="4943825" cy="337802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0F37ED3-437A-412E-BC5A-4A2FAFC0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5265" y="1484408"/>
              <a:ext cx="4943824" cy="337802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C885F21-C158-435A-A9F2-779D7F363C9C}"/>
                </a:ext>
              </a:extLst>
            </p:cNvPr>
            <p:cNvSpPr/>
            <p:nvPr/>
          </p:nvSpPr>
          <p:spPr>
            <a:xfrm>
              <a:off x="3685736" y="1976510"/>
              <a:ext cx="661182" cy="28492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2707E26-60ED-4039-86FC-4DDC8EF55FDB}"/>
                </a:ext>
              </a:extLst>
            </p:cNvPr>
            <p:cNvSpPr/>
            <p:nvPr/>
          </p:nvSpPr>
          <p:spPr>
            <a:xfrm>
              <a:off x="4437389" y="1976510"/>
              <a:ext cx="661182" cy="28492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D04886E-61B2-4546-A74F-034F3B76B28D}"/>
                </a:ext>
              </a:extLst>
            </p:cNvPr>
            <p:cNvSpPr/>
            <p:nvPr/>
          </p:nvSpPr>
          <p:spPr>
            <a:xfrm>
              <a:off x="6089429" y="1976509"/>
              <a:ext cx="661182" cy="28492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97A85CF-685C-4669-8D36-DD1016D3C579}"/>
                </a:ext>
              </a:extLst>
            </p:cNvPr>
            <p:cNvSpPr/>
            <p:nvPr/>
          </p:nvSpPr>
          <p:spPr>
            <a:xfrm>
              <a:off x="3595264" y="4236178"/>
              <a:ext cx="1195447" cy="28492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562EE71-7968-4A00-BC07-3FF7B21B8F4F}"/>
              </a:ext>
            </a:extLst>
          </p:cNvPr>
          <p:cNvSpPr txBox="1"/>
          <p:nvPr/>
        </p:nvSpPr>
        <p:spPr>
          <a:xfrm>
            <a:off x="2905522" y="1181664"/>
            <a:ext cx="220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151 Companies</a:t>
            </a:r>
          </a:p>
        </p:txBody>
      </p:sp>
    </p:spTree>
    <p:extLst>
      <p:ext uri="{BB962C8B-B14F-4D97-AF65-F5344CB8AC3E}">
        <p14:creationId xmlns:p14="http://schemas.microsoft.com/office/powerpoint/2010/main" val="918465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D3F0FF6EDAD44DA74B8B470A6F7A0B" ma:contentTypeVersion="4" ma:contentTypeDescription="Create a new document." ma:contentTypeScope="" ma:versionID="4bfec49e6f46670cc61f1467bcffe8fe">
  <xsd:schema xmlns:xsd="http://www.w3.org/2001/XMLSchema" xmlns:xs="http://www.w3.org/2001/XMLSchema" xmlns:p="http://schemas.microsoft.com/office/2006/metadata/properties" xmlns:ns2="5be7efd1-ecdd-43bf-a334-18efadd63312" targetNamespace="http://schemas.microsoft.com/office/2006/metadata/properties" ma:root="true" ma:fieldsID="d43a79cd86cb8724021e64f59c74317f" ns2:_="">
    <xsd:import namespace="5be7efd1-ecdd-43bf-a334-18efadd633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7efd1-ecdd-43bf-a334-18efadd633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CA21A5-5BFF-428D-91AC-6EF60296DB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0A12F4-B1D0-45CE-8637-86A9B9907F77}">
  <ds:schemaRefs>
    <ds:schemaRef ds:uri="5be7efd1-ecdd-43bf-a334-18efadd633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E1C929-EF26-4980-AA79-7A1D5ADAA6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University of Melbourne</vt:lpstr>
      <vt:lpstr>Profiling Electricians to Improve Public Safety </vt:lpstr>
      <vt:lpstr>Our Team  </vt:lpstr>
      <vt:lpstr>Our Client. </vt:lpstr>
      <vt:lpstr>Why it’s a serious threat? </vt:lpstr>
      <vt:lpstr>Client Problem </vt:lpstr>
      <vt:lpstr>Main Objectives</vt:lpstr>
      <vt:lpstr>Project Pipeline</vt:lpstr>
      <vt:lpstr>Crawling Websites</vt:lpstr>
      <vt:lpstr>Crawling Websites</vt:lpstr>
      <vt:lpstr>Crawling Websites</vt:lpstr>
      <vt:lpstr>Scrapping and Classification</vt:lpstr>
      <vt:lpstr>PowerPoint Presentation</vt:lpstr>
      <vt:lpstr>Statistics</vt:lpstr>
      <vt:lpstr>Data Processing</vt:lpstr>
      <vt:lpstr>Results – Worker Information</vt:lpstr>
      <vt:lpstr>Why Topic Modelling?</vt:lpstr>
      <vt:lpstr>Latent Dirichlet Allocation (LDA)</vt:lpstr>
      <vt:lpstr>Representation of LDA using probabilistic graphical model</vt:lpstr>
      <vt:lpstr>Methodology </vt:lpstr>
      <vt:lpstr>Task analysis within the LDA model</vt:lpstr>
      <vt:lpstr>Results - Visualization for LDA model  (for all electricians)</vt:lpstr>
      <vt:lpstr>Results - Visualization for LDA model  (for non-electrician's)</vt:lpstr>
      <vt:lpstr>Word Clouds</vt:lpstr>
      <vt:lpstr>Correlations between the Licence status with the Ratings and Reviews </vt:lpstr>
      <vt:lpstr>Data Science Challenges ?</vt:lpstr>
      <vt:lpstr>Conclusion</vt:lpstr>
      <vt:lpstr>Timeline of Project</vt:lpstr>
      <vt:lpstr>Team Contribution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Davison</dc:creator>
  <cp:revision>2</cp:revision>
  <dcterms:created xsi:type="dcterms:W3CDTF">2016-04-28T07:03:09Z</dcterms:created>
  <dcterms:modified xsi:type="dcterms:W3CDTF">2021-10-20T09:42:48Z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0x010100DFD3F0FF6EDAD44DA74B8B470A6F7A0B</vt:lpwstr>
  </property>
</Properties>
</file>